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5" r:id="rId8"/>
    <p:sldId id="260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未知的使用者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2-04T08:23:16.289" idx="1">
    <p:pos x="7195" y="15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2-05T12:54:48.152" idx="2">
    <p:pos x="7051" y="584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741F099-CD02-7146-B18C-D8F11D0F13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dirty="0" smtClean="0">
                <a:solidFill>
                  <a:schemeClr val="tx1"/>
                </a:solidFill>
              </a:rPr>
              <a:t>2017-2018</a:t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zh-HK" altLang="en-US" dirty="0" smtClean="0">
                <a:solidFill>
                  <a:schemeClr val="tx2">
                    <a:lumMod val="75000"/>
                  </a:schemeClr>
                </a:solidFill>
              </a:rPr>
              <a:t>同</a:t>
            </a:r>
            <a:r>
              <a:rPr lang="zh-HK" altLang="en-US" dirty="0">
                <a:solidFill>
                  <a:schemeClr val="tx2">
                    <a:lumMod val="75000"/>
                  </a:schemeClr>
                </a:solidFill>
              </a:rPr>
              <a:t>根同心廣州考察團 </a:t>
            </a:r>
            <a:r>
              <a:rPr lang="en-US" altLang="zh-HK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zh-HK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zh-HK" altLang="en-US" dirty="0">
                <a:solidFill>
                  <a:schemeClr val="tx2">
                    <a:lumMod val="75000"/>
                  </a:schemeClr>
                </a:solidFill>
              </a:rPr>
              <a:t>分享會</a:t>
            </a:r>
            <a:r>
              <a:rPr lang="en-US" altLang="zh-HK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zh-HK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zh-HK" altLang="en-US" dirty="0" smtClean="0">
                <a:solidFill>
                  <a:schemeClr val="tx1"/>
                </a:solidFill>
              </a:rPr>
              <a:t>     </a:t>
            </a:r>
            <a:endParaRPr lang="zh-HK" altLang="en-US" dirty="0">
              <a:solidFill>
                <a:schemeClr val="tx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43CBECA4-FC19-2641-9E77-428BDB28D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695" y="4050836"/>
            <a:ext cx="9673868" cy="2045164"/>
          </a:xfrm>
        </p:spPr>
        <p:txBody>
          <a:bodyPr>
            <a:normAutofit/>
          </a:bodyPr>
          <a:lstStyle/>
          <a:p>
            <a:r>
              <a:rPr lang="en-US" altLang="zh-HK" sz="2400" dirty="0" smtClean="0">
                <a:solidFill>
                  <a:schemeClr val="tx2">
                    <a:lumMod val="75000"/>
                  </a:schemeClr>
                </a:solidFill>
              </a:rPr>
              <a:t>3B </a:t>
            </a:r>
            <a:r>
              <a:rPr lang="zh-TW" altLang="en-US" sz="2400" dirty="0" smtClean="0">
                <a:solidFill>
                  <a:schemeClr val="tx2">
                    <a:lumMod val="75000"/>
                  </a:schemeClr>
                </a:solidFill>
              </a:rPr>
              <a:t>鍾敏兒</a:t>
            </a:r>
            <a:r>
              <a:rPr lang="en-US" altLang="zh-TW" sz="2400" dirty="0" smtClean="0">
                <a:solidFill>
                  <a:schemeClr val="tx2">
                    <a:lumMod val="75000"/>
                  </a:schemeClr>
                </a:solidFill>
              </a:rPr>
              <a:t>(2)</a:t>
            </a:r>
          </a:p>
          <a:p>
            <a:r>
              <a:rPr lang="en-US" altLang="zh-TW" sz="2400" dirty="0" smtClean="0">
                <a:solidFill>
                  <a:schemeClr val="tx2">
                    <a:lumMod val="75000"/>
                  </a:schemeClr>
                </a:solidFill>
              </a:rPr>
              <a:t>3B</a:t>
            </a:r>
            <a:r>
              <a:rPr lang="zh-TW" altLang="en-US" sz="2400" dirty="0" smtClean="0">
                <a:solidFill>
                  <a:schemeClr val="tx2">
                    <a:lumMod val="75000"/>
                  </a:schemeClr>
                </a:solidFill>
              </a:rPr>
              <a:t> 侯芷晴</a:t>
            </a:r>
            <a:r>
              <a:rPr lang="en-US" altLang="zh-TW" sz="2400" dirty="0" smtClean="0">
                <a:solidFill>
                  <a:schemeClr val="tx2">
                    <a:lumMod val="75000"/>
                  </a:schemeClr>
                </a:solidFill>
              </a:rPr>
              <a:t>(4)</a:t>
            </a:r>
          </a:p>
          <a:p>
            <a:r>
              <a:rPr lang="en-US" altLang="zh-TW" sz="2400" dirty="0" smtClean="0">
                <a:solidFill>
                  <a:schemeClr val="tx2">
                    <a:lumMod val="75000"/>
                  </a:schemeClr>
                </a:solidFill>
              </a:rPr>
              <a:t>3B</a:t>
            </a:r>
            <a:r>
              <a:rPr lang="zh-TW" altLang="en-US" sz="2400" dirty="0" smtClean="0">
                <a:solidFill>
                  <a:schemeClr val="tx2">
                    <a:lumMod val="75000"/>
                  </a:schemeClr>
                </a:solidFill>
              </a:rPr>
              <a:t> 林珈謠</a:t>
            </a:r>
            <a:r>
              <a:rPr lang="en-US" altLang="zh-TW" sz="2400" dirty="0" smtClean="0">
                <a:solidFill>
                  <a:schemeClr val="tx2">
                    <a:lumMod val="75000"/>
                  </a:schemeClr>
                </a:solidFill>
              </a:rPr>
              <a:t>(7)</a:t>
            </a:r>
          </a:p>
          <a:p>
            <a:r>
              <a:rPr lang="en-US" altLang="zh-TW" sz="2400" dirty="0" smtClean="0">
                <a:solidFill>
                  <a:schemeClr val="tx2">
                    <a:lumMod val="75000"/>
                  </a:schemeClr>
                </a:solidFill>
              </a:rPr>
              <a:t>3B</a:t>
            </a:r>
            <a:r>
              <a:rPr lang="zh-TW" altLang="en-US" sz="2400" dirty="0" smtClean="0">
                <a:solidFill>
                  <a:schemeClr val="tx2">
                    <a:lumMod val="75000"/>
                  </a:schemeClr>
                </a:solidFill>
              </a:rPr>
              <a:t> 羅希妮</a:t>
            </a:r>
            <a:r>
              <a:rPr lang="en-US" altLang="zh-TW" sz="2400" dirty="0" smtClean="0">
                <a:solidFill>
                  <a:schemeClr val="tx2">
                    <a:lumMod val="75000"/>
                  </a:schemeClr>
                </a:solidFill>
              </a:rPr>
              <a:t>(9)</a:t>
            </a:r>
            <a:endParaRPr lang="en-US" altLang="zh-HK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18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="" xmlns:a16="http://schemas.microsoft.com/office/drawing/2014/main" id="{2F8CF1C5-F2A4-4741-8453-A75B117E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239" y="2848407"/>
            <a:ext cx="7285220" cy="1320800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謝謝各位</a:t>
            </a:r>
            <a:r>
              <a:rPr lang="zh-HK" altLang="en-US" b="1" dirty="0" smtClean="0">
                <a:solidFill>
                  <a:schemeClr val="tx1"/>
                </a:solidFill>
              </a:rPr>
              <a:t> </a:t>
            </a:r>
            <a:endParaRPr lang="zh-HK" altLang="en-US" b="1" dirty="0">
              <a:solidFill>
                <a:schemeClr val="tx1"/>
              </a:solidFill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234" y="730005"/>
            <a:ext cx="3199776" cy="479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0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0D184EC-8B37-AE43-9DD4-6B4039348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1" y="752554"/>
            <a:ext cx="3438453" cy="641531"/>
          </a:xfrm>
        </p:spPr>
        <p:txBody>
          <a:bodyPr>
            <a:normAutofit fontScale="90000"/>
          </a:bodyPr>
          <a:lstStyle/>
          <a:p>
            <a:r>
              <a:rPr lang="zh-HK" altLang="en-US" dirty="0" smtClean="0">
                <a:solidFill>
                  <a:srgbClr val="FF0000"/>
                </a:solidFill>
              </a:rPr>
              <a:t>嶺南印象園 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zh-TW" altLang="zh-HK" sz="2200" dirty="0">
                <a:solidFill>
                  <a:schemeClr val="tx1"/>
                </a:solidFill>
              </a:rPr>
              <a:t>位於廣州大學城（</a:t>
            </a:r>
            <a:r>
              <a:rPr lang="zh-TW" altLang="zh-HK" sz="2200" dirty="0" smtClean="0">
                <a:solidFill>
                  <a:schemeClr val="tx1"/>
                </a:solidFill>
              </a:rPr>
              <a:t>小</a:t>
            </a:r>
            <a:r>
              <a:rPr lang="zh-TW" altLang="zh-HK" sz="2200" dirty="0">
                <a:solidFill>
                  <a:schemeClr val="tx1"/>
                </a:solidFill>
              </a:rPr>
              <a:t>谷</a:t>
            </a:r>
            <a:r>
              <a:rPr lang="zh-TW" altLang="zh-HK" sz="2200" dirty="0" smtClean="0">
                <a:solidFill>
                  <a:schemeClr val="tx1"/>
                </a:solidFill>
              </a:rPr>
              <a:t>圍</a:t>
            </a:r>
            <a:r>
              <a:rPr lang="zh-TW" altLang="zh-HK" sz="2200" dirty="0">
                <a:solidFill>
                  <a:schemeClr val="tx1"/>
                </a:solidFill>
              </a:rPr>
              <a:t>島）南部，原練溪村的區域內，總占地面積</a:t>
            </a:r>
            <a:r>
              <a:rPr lang="en-US" altLang="zh-HK" sz="2200" dirty="0">
                <a:solidFill>
                  <a:schemeClr val="tx1"/>
                </a:solidFill>
              </a:rPr>
              <a:t> 300</a:t>
            </a:r>
            <a:r>
              <a:rPr lang="zh-TW" altLang="zh-HK" sz="2200" dirty="0">
                <a:solidFill>
                  <a:schemeClr val="tx1"/>
                </a:solidFill>
              </a:rPr>
              <a:t>畝，</a:t>
            </a:r>
            <a:r>
              <a:rPr lang="zh-TW" altLang="zh-HK" sz="2200" dirty="0" smtClean="0">
                <a:solidFill>
                  <a:schemeClr val="tx1"/>
                </a:solidFill>
              </a:rPr>
              <a:t>是旅遊</a:t>
            </a:r>
            <a:r>
              <a:rPr lang="zh-TW" altLang="zh-HK" sz="2200" dirty="0">
                <a:solidFill>
                  <a:schemeClr val="tx1"/>
                </a:solidFill>
              </a:rPr>
              <a:t>景區。</a:t>
            </a:r>
            <a:r>
              <a:rPr lang="zh-TW" altLang="zh-HK" sz="2200" dirty="0"/>
              <a:t/>
            </a:r>
            <a:br>
              <a:rPr lang="zh-TW" altLang="zh-HK" sz="2200" dirty="0"/>
            </a:br>
            <a:endParaRPr lang="zh-HK" altLang="en-US" sz="2200" dirty="0"/>
          </a:p>
        </p:txBody>
      </p:sp>
      <p:pic>
        <p:nvPicPr>
          <p:cNvPr id="10" name="圖片 10">
            <a:extLst>
              <a:ext uri="{FF2B5EF4-FFF2-40B4-BE49-F238E27FC236}">
                <a16:creationId xmlns="" xmlns:a16="http://schemas.microsoft.com/office/drawing/2014/main" id="{ACB72CFD-F7F7-AA4D-BED0-C4B1E43D50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3693" y="752554"/>
            <a:ext cx="6936360" cy="464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7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954CF96-864D-CA4C-94ED-04C1D14F2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嶺南印象</a:t>
            </a:r>
            <a:r>
              <a:rPr lang="zh-HK" altLang="en-US" dirty="0" smtClean="0"/>
              <a:t>園</a:t>
            </a:r>
            <a:r>
              <a:rPr lang="zh-TW" altLang="en-US" dirty="0" smtClean="0"/>
              <a:t>地位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FFECB75-A752-E649-9C5E-8F0E71D3C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432" y="1486032"/>
            <a:ext cx="6023269" cy="3880773"/>
          </a:xfrm>
        </p:spPr>
        <p:txBody>
          <a:bodyPr>
            <a:normAutofit/>
          </a:bodyPr>
          <a:lstStyle/>
          <a:p>
            <a:r>
              <a:rPr lang="zh-TW" altLang="en-US" sz="2400" b="1" dirty="0" smtClean="0"/>
              <a:t>位</a:t>
            </a:r>
            <a:r>
              <a:rPr lang="zh-HK" altLang="en-US" sz="2400" b="1" dirty="0" smtClean="0"/>
              <a:t>於</a:t>
            </a:r>
            <a:r>
              <a:rPr lang="zh-HK" altLang="en-US" sz="2400" b="1" dirty="0"/>
              <a:t>中國廣東省廣州市番禺區</a:t>
            </a:r>
            <a:endParaRPr lang="en-US" altLang="zh-HK" sz="2400" b="1" dirty="0"/>
          </a:p>
          <a:p>
            <a:pPr lvl="1"/>
            <a:r>
              <a:rPr lang="en-US" altLang="zh-TW" sz="2400" b="1" dirty="0" smtClean="0"/>
              <a:t>1.</a:t>
            </a:r>
            <a:r>
              <a:rPr lang="zh-HK" altLang="en-US" sz="2400" b="1" dirty="0" smtClean="0"/>
              <a:t>集合</a:t>
            </a:r>
            <a:r>
              <a:rPr lang="zh-HK" altLang="en-US" sz="2400" b="1" dirty="0"/>
              <a:t>觀光，娛樂，餐飲，購物和體驗型綜合性的國家</a:t>
            </a:r>
            <a:r>
              <a:rPr lang="en-US" altLang="zh-HK" sz="2400" b="1" dirty="0"/>
              <a:t>AAAA</a:t>
            </a:r>
            <a:r>
              <a:rPr lang="zh-HK" altLang="en-US" sz="2400" b="1" dirty="0"/>
              <a:t>級旅遊景</a:t>
            </a:r>
            <a:r>
              <a:rPr lang="zh-HK" altLang="en-US" sz="2400" b="1" dirty="0" smtClean="0"/>
              <a:t>區</a:t>
            </a:r>
            <a:endParaRPr lang="en-US" altLang="zh-HK" sz="2400" b="1" dirty="0" smtClean="0"/>
          </a:p>
          <a:p>
            <a:pPr lvl="1"/>
            <a:r>
              <a:rPr lang="en-US" altLang="zh-TW" sz="2400" b="1" dirty="0" smtClean="0"/>
              <a:t>2.</a:t>
            </a:r>
            <a:r>
              <a:rPr lang="zh-TW" altLang="zh-HK" sz="2400" dirty="0"/>
              <a:t>科普教育</a:t>
            </a:r>
            <a:r>
              <a:rPr lang="zh-TW" altLang="zh-HK" sz="2400" dirty="0" smtClean="0"/>
              <a:t>基地</a:t>
            </a:r>
            <a:endParaRPr lang="en-US" altLang="zh-TW" sz="2400" dirty="0" smtClean="0"/>
          </a:p>
          <a:p>
            <a:pPr lvl="1"/>
            <a:r>
              <a:rPr lang="en-US" altLang="zh-TW" sz="2400" b="1" dirty="0" smtClean="0"/>
              <a:t>3.</a:t>
            </a:r>
            <a:r>
              <a:rPr lang="zh-TW" altLang="zh-HK" sz="2400" dirty="0"/>
              <a:t>具吸引力文化景</a:t>
            </a:r>
            <a:r>
              <a:rPr lang="zh-TW" altLang="zh-HK" sz="2400" dirty="0" smtClean="0"/>
              <a:t>區</a:t>
            </a:r>
            <a:endParaRPr lang="en-US" altLang="zh-TW" sz="2400" dirty="0" smtClean="0"/>
          </a:p>
          <a:p>
            <a:pPr lvl="1"/>
            <a:r>
              <a:rPr lang="en-US" altLang="zh-TW" sz="2400" b="1" dirty="0" smtClean="0"/>
              <a:t>4.</a:t>
            </a:r>
            <a:r>
              <a:rPr lang="zh-TW" altLang="zh-HK" sz="2400" dirty="0"/>
              <a:t>非物質文化遺產傳習</a:t>
            </a:r>
            <a:r>
              <a:rPr lang="zh-TW" altLang="zh-HK" sz="2400" dirty="0" smtClean="0"/>
              <a:t>單位</a:t>
            </a:r>
            <a:endParaRPr lang="en-US" altLang="zh-HK" sz="2400" b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812" y="2080302"/>
            <a:ext cx="5645856" cy="390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68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F7B1691-ECAF-6F47-A5C5-F46153B87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建築</a:t>
            </a:r>
            <a:r>
              <a:rPr lang="zh-HK" altLang="en-US" dirty="0" smtClean="0"/>
              <a:t>風格</a:t>
            </a:r>
            <a:r>
              <a:rPr lang="en-US" altLang="zh-TW" dirty="0" smtClean="0"/>
              <a:t>(1)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F4411C45-580F-544C-93AE-68435AAE7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1002"/>
            <a:ext cx="8596668" cy="3880773"/>
          </a:xfrm>
        </p:spPr>
        <p:txBody>
          <a:bodyPr>
            <a:noAutofit/>
          </a:bodyPr>
          <a:lstStyle/>
          <a:p>
            <a:r>
              <a:rPr lang="zh-HK" altLang="en-US" sz="2400" b="1" dirty="0"/>
              <a:t>窄近水邊建立</a:t>
            </a:r>
            <a:endParaRPr lang="en-US" altLang="zh-HK" sz="2400" b="1" dirty="0"/>
          </a:p>
          <a:p>
            <a:r>
              <a:rPr lang="zh-HK" altLang="en-US" sz="2400" b="1" dirty="0"/>
              <a:t>主要是窄門高</a:t>
            </a:r>
            <a:r>
              <a:rPr lang="zh-HK" altLang="en-US" sz="2400" b="1" dirty="0" smtClean="0"/>
              <a:t>屋</a:t>
            </a:r>
            <a:r>
              <a:rPr lang="zh-HK" altLang="zh-HK" sz="2400" dirty="0" smtClean="0"/>
              <a:t>或</a:t>
            </a:r>
            <a:r>
              <a:rPr lang="zh-TW" altLang="en-US" sz="2400" dirty="0"/>
              <a:t> </a:t>
            </a:r>
            <a:r>
              <a:rPr lang="en-US" altLang="zh-TW" sz="2400" dirty="0" smtClean="0"/>
              <a:t>“</a:t>
            </a:r>
            <a:r>
              <a:rPr lang="zh-HK" altLang="zh-HK" sz="2400" dirty="0" smtClean="0"/>
              <a:t>鑊</a:t>
            </a:r>
            <a:r>
              <a:rPr lang="zh-HK" altLang="zh-HK" sz="2400" dirty="0"/>
              <a:t>耳</a:t>
            </a:r>
            <a:r>
              <a:rPr lang="zh-HK" altLang="zh-HK" sz="2400" dirty="0" smtClean="0"/>
              <a:t>屋</a:t>
            </a:r>
            <a:r>
              <a:rPr lang="en-US" altLang="zh-TW" sz="2400" dirty="0" smtClean="0"/>
              <a:t>”</a:t>
            </a:r>
            <a:endParaRPr lang="en-US" altLang="zh-HK" sz="2400" b="1" dirty="0"/>
          </a:p>
          <a:p>
            <a:pPr lvl="1"/>
            <a:r>
              <a:rPr lang="zh-HK" altLang="zh-HK" sz="2400" dirty="0"/>
              <a:t>園區</a:t>
            </a:r>
            <a:r>
              <a:rPr lang="zh-HK" altLang="zh-HK" sz="2400" dirty="0" smtClean="0"/>
              <a:t>有</a:t>
            </a:r>
            <a:r>
              <a:rPr lang="en-US" altLang="zh-HK" sz="2400" dirty="0" smtClean="0"/>
              <a:t>	</a:t>
            </a:r>
            <a:r>
              <a:rPr lang="en-US" altLang="zh-TW" sz="2400" b="1" dirty="0"/>
              <a:t>1</a:t>
            </a:r>
            <a:r>
              <a:rPr lang="en-US" altLang="zh-TW" sz="2400" b="1" dirty="0"/>
              <a:t>.</a:t>
            </a:r>
            <a:r>
              <a:rPr lang="zh-HK" altLang="en-US" sz="2400" b="1" dirty="0" smtClean="0"/>
              <a:t>清</a:t>
            </a:r>
            <a:r>
              <a:rPr lang="zh-HK" altLang="en-US" sz="2400" b="1" dirty="0"/>
              <a:t>雲</a:t>
            </a:r>
            <a:r>
              <a:rPr lang="zh-HK" altLang="en-US" sz="2400" b="1" dirty="0" smtClean="0"/>
              <a:t>巷</a:t>
            </a:r>
            <a:endParaRPr lang="en-US" altLang="zh-HK" sz="2400" b="1" dirty="0" smtClean="0"/>
          </a:p>
          <a:p>
            <a:pPr lvl="1"/>
            <a:r>
              <a:rPr lang="en-US" altLang="zh-TW" sz="2400" b="1" dirty="0" smtClean="0"/>
              <a:t>2.</a:t>
            </a:r>
            <a:r>
              <a:rPr lang="zh-HK" altLang="zh-HK" sz="2400" dirty="0" smtClean="0"/>
              <a:t>趟</a:t>
            </a:r>
            <a:r>
              <a:rPr lang="zh-HK" altLang="zh-HK" sz="2400" dirty="0"/>
              <a:t>櫳</a:t>
            </a:r>
            <a:r>
              <a:rPr lang="zh-HK" altLang="zh-HK" sz="2400" dirty="0" smtClean="0"/>
              <a:t>門</a:t>
            </a:r>
            <a:endParaRPr lang="en-US" altLang="zh-HK" sz="2400" dirty="0" smtClean="0"/>
          </a:p>
          <a:p>
            <a:pPr lvl="1"/>
            <a:r>
              <a:rPr lang="en-US" altLang="zh-TW" sz="2400" b="1" dirty="0" smtClean="0"/>
              <a:t>3.</a:t>
            </a:r>
            <a:r>
              <a:rPr lang="zh-HK" altLang="zh-HK" sz="2400" dirty="0"/>
              <a:t>滿洲</a:t>
            </a:r>
            <a:r>
              <a:rPr lang="zh-HK" altLang="zh-HK" sz="2400" dirty="0" smtClean="0"/>
              <a:t>窗</a:t>
            </a:r>
            <a:endParaRPr lang="en-US" altLang="zh-HK" sz="2400" dirty="0" smtClean="0"/>
          </a:p>
          <a:p>
            <a:pPr lvl="1"/>
            <a:r>
              <a:rPr lang="en-US" altLang="zh-TW" sz="2400" b="1" dirty="0"/>
              <a:t>4.</a:t>
            </a:r>
            <a:r>
              <a:rPr lang="zh-TW" altLang="en-US" sz="2400" b="1" dirty="0"/>
              <a:t> </a:t>
            </a:r>
            <a:r>
              <a:rPr lang="zh-HK" altLang="zh-HK" sz="2400" dirty="0" smtClean="0"/>
              <a:t>水塘</a:t>
            </a:r>
            <a:endParaRPr lang="en-US" altLang="zh-HK" sz="2400" dirty="0" smtClean="0"/>
          </a:p>
          <a:p>
            <a:pPr lvl="1"/>
            <a:r>
              <a:rPr lang="en-US" altLang="zh-TW" sz="2400" b="1" dirty="0"/>
              <a:t>5.</a:t>
            </a:r>
            <a:r>
              <a:rPr lang="zh-TW" altLang="en-US" sz="2400" b="1" dirty="0"/>
              <a:t> </a:t>
            </a:r>
            <a:r>
              <a:rPr lang="zh-HK" altLang="zh-HK" sz="2400" dirty="0" smtClean="0"/>
              <a:t>多</a:t>
            </a:r>
            <a:r>
              <a:rPr lang="zh-HK" altLang="zh-HK" sz="2400" dirty="0"/>
              <a:t>條溪流</a:t>
            </a:r>
            <a:endParaRPr lang="en-US" altLang="zh-HK" sz="2400" b="1" dirty="0"/>
          </a:p>
          <a:p>
            <a:pPr marL="0" indent="0">
              <a:buNone/>
            </a:pPr>
            <a:r>
              <a:rPr lang="en-US" altLang="zh-HK" sz="2400" dirty="0"/>
              <a:t> </a:t>
            </a:r>
            <a:endParaRPr lang="zh-TW" altLang="zh-HK" sz="2400" dirty="0"/>
          </a:p>
          <a:p>
            <a:endParaRPr lang="zh-HK" altLang="en-US" sz="2400" b="1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730" y="334530"/>
            <a:ext cx="2261949" cy="339292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380628" y="3809847"/>
            <a:ext cx="1893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TW" sz="2400" dirty="0"/>
              <a:t>“</a:t>
            </a:r>
            <a:r>
              <a:rPr lang="zh-HK" altLang="zh-HK" sz="2400" dirty="0"/>
              <a:t>鑊耳屋</a:t>
            </a:r>
            <a:r>
              <a:rPr lang="en-US" altLang="zh-TW" sz="2400" dirty="0"/>
              <a:t>”</a:t>
            </a:r>
            <a:endParaRPr lang="zh-HK" altLang="en-US" sz="24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304" y="334529"/>
            <a:ext cx="2261950" cy="339292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8365347" y="3844197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zh-HK" altLang="zh-HK" sz="2400" dirty="0"/>
              <a:t>滿洲窗</a:t>
            </a:r>
            <a:endParaRPr lang="zh-HK" altLang="en-US" sz="24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233" y="4310496"/>
            <a:ext cx="3034021" cy="2022681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5301908" y="5411775"/>
            <a:ext cx="1877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zh-HK" altLang="zh-HK" sz="2400" dirty="0"/>
              <a:t>多條溪流</a:t>
            </a:r>
            <a:endParaRPr lang="en-US" altLang="zh-HK" sz="2400" b="1" dirty="0"/>
          </a:p>
        </p:txBody>
      </p:sp>
    </p:spTree>
    <p:extLst>
      <p:ext uri="{BB962C8B-B14F-4D97-AF65-F5344CB8AC3E}">
        <p14:creationId xmlns:p14="http://schemas.microsoft.com/office/powerpoint/2010/main" val="1414437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建築風格</a:t>
            </a:r>
            <a:r>
              <a:rPr lang="en-US" altLang="zh-TW" dirty="0" smtClean="0"/>
              <a:t>(2)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HK" altLang="zh-HK" sz="2400" dirty="0" smtClean="0"/>
              <a:t>蠔</a:t>
            </a:r>
            <a:r>
              <a:rPr lang="zh-HK" altLang="zh-HK" sz="2400" dirty="0"/>
              <a:t>殼</a:t>
            </a:r>
            <a:r>
              <a:rPr lang="zh-HK" altLang="zh-HK" sz="2400" dirty="0" smtClean="0"/>
              <a:t>墻</a:t>
            </a:r>
            <a:endParaRPr lang="en-US" altLang="zh-HK" sz="2400" dirty="0" smtClean="0"/>
          </a:p>
          <a:p>
            <a:r>
              <a:rPr lang="zh-TW" altLang="en-US" sz="2400" dirty="0" smtClean="0"/>
              <a:t>功用</a:t>
            </a:r>
            <a:r>
              <a:rPr lang="en-US" altLang="zh-TW" sz="2400" dirty="0" smtClean="0"/>
              <a:t>:</a:t>
            </a:r>
          </a:p>
          <a:p>
            <a:pPr lvl="1"/>
            <a:r>
              <a:rPr lang="en-US" altLang="zh-TW" sz="2400" dirty="0" smtClean="0"/>
              <a:t>1.</a:t>
            </a:r>
            <a:r>
              <a:rPr lang="zh-TW" altLang="zh-HK" sz="2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瀉</a:t>
            </a:r>
            <a:r>
              <a:rPr lang="zh-TW" altLang="zh-HK" sz="2400" b="1" kern="100" dirty="0" smtClean="0"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水</a:t>
            </a:r>
            <a:endParaRPr lang="en-US" altLang="zh-TW" sz="2400" b="1" kern="100" dirty="0" smtClean="0">
              <a:latin typeface="Calibri" panose="020F0502020204030204" pitchFamily="34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1"/>
            <a:r>
              <a:rPr lang="en-US" altLang="zh-TW" sz="2400" b="1" kern="100" dirty="0" smtClean="0">
                <a:latin typeface="Calibri" panose="020F0502020204030204" pitchFamily="34" charset="0"/>
                <a:ea typeface="新細明體" panose="02020500000000000000" pitchFamily="18" charset="-120"/>
              </a:rPr>
              <a:t>2.</a:t>
            </a:r>
            <a:r>
              <a:rPr lang="zh-TW" altLang="zh-HK" sz="2400" b="1" kern="100" dirty="0" smtClean="0"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防潮</a:t>
            </a:r>
            <a:endParaRPr lang="en-US" altLang="zh-TW" sz="2400" b="1" kern="100" dirty="0" smtClean="0">
              <a:latin typeface="Calibri" panose="020F0502020204030204" pitchFamily="34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1"/>
            <a:r>
              <a:rPr lang="en-US" altLang="zh-TW" sz="2400" b="1" kern="100" dirty="0" smtClean="0">
                <a:latin typeface="Calibri" panose="020F0502020204030204" pitchFamily="34" charset="0"/>
                <a:ea typeface="新細明體" panose="02020500000000000000" pitchFamily="18" charset="-120"/>
              </a:rPr>
              <a:t>3.</a:t>
            </a:r>
            <a:r>
              <a:rPr lang="zh-HK" altLang="zh-HK" sz="2400" b="1" kern="100" dirty="0" smtClean="0">
                <a:latin typeface="新細明體" panose="02020500000000000000" pitchFamily="18" charset="-120"/>
                <a:ea typeface="SimSun" panose="02010600030101010101" pitchFamily="2" charset="-122"/>
                <a:cs typeface="新細明體" panose="02020500000000000000" pitchFamily="18" charset="-120"/>
              </a:rPr>
              <a:t>堅固</a:t>
            </a:r>
            <a:endParaRPr lang="en-US" altLang="zh-HK" sz="2400" b="1" kern="100" dirty="0" smtClean="0">
              <a:latin typeface="新細明體" panose="02020500000000000000" pitchFamily="18" charset="-120"/>
              <a:ea typeface="SimSun" panose="02010600030101010101" pitchFamily="2" charset="-122"/>
              <a:cs typeface="新細明體" panose="02020500000000000000" pitchFamily="18" charset="-120"/>
            </a:endParaRPr>
          </a:p>
          <a:p>
            <a:pPr lvl="1"/>
            <a:r>
              <a:rPr lang="en-US" altLang="zh-TW" sz="2400" b="1" kern="100" dirty="0" smtClean="0">
                <a:latin typeface="新細明體" panose="02020500000000000000" pitchFamily="18" charset="-120"/>
                <a:ea typeface="SimSun" panose="02010600030101010101" pitchFamily="2" charset="-122"/>
              </a:rPr>
              <a:t>4.</a:t>
            </a:r>
            <a:r>
              <a:rPr lang="zh-HK" altLang="zh-HK" sz="2400" b="1" kern="100" dirty="0">
                <a:latin typeface="新細明體" panose="02020500000000000000" pitchFamily="18" charset="-120"/>
                <a:ea typeface="SimSun" panose="02010600030101010101" pitchFamily="2" charset="-122"/>
                <a:cs typeface="新細明體" panose="02020500000000000000" pitchFamily="18" charset="-120"/>
              </a:rPr>
              <a:t>冬暖夏涼</a:t>
            </a:r>
            <a:endParaRPr lang="zh-HK" altLang="en-US" sz="2400" dirty="0"/>
          </a:p>
        </p:txBody>
      </p:sp>
      <p:pic>
        <p:nvPicPr>
          <p:cNvPr id="4" name="圖片 4">
            <a:extLst>
              <a:ext uri="{FF2B5EF4-FFF2-40B4-BE49-F238E27FC236}">
                <a16:creationId xmlns="" xmlns:a16="http://schemas.microsoft.com/office/drawing/2014/main" id="{3AD2B4F9-4294-5449-A66A-50D93AC5D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850" y="494904"/>
            <a:ext cx="4993152" cy="333136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871" y="3826273"/>
            <a:ext cx="3459110" cy="279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9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1FB4F68F-36B4-C64F-84E5-D7F134B5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主要景</a:t>
            </a:r>
            <a:r>
              <a:rPr lang="zh-HK" altLang="en-US" dirty="0" smtClean="0"/>
              <a:t>點</a:t>
            </a:r>
            <a:r>
              <a:rPr lang="en-US" altLang="zh-TW" dirty="0" smtClean="0"/>
              <a:t>(1)</a:t>
            </a:r>
            <a:endParaRPr lang="zh-HK" altLang="en-US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="" xmlns:a16="http://schemas.microsoft.com/office/drawing/2014/main" id="{4EC2E540-4ABB-9249-AD88-9CE2B018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18" y="1738644"/>
            <a:ext cx="8596668" cy="3880773"/>
          </a:xfrm>
        </p:spPr>
        <p:txBody>
          <a:bodyPr>
            <a:normAutofit/>
          </a:bodyPr>
          <a:lstStyle/>
          <a:p>
            <a:r>
              <a:rPr lang="zh-HK" altLang="en-US" sz="2000" dirty="0"/>
              <a:t>蕭氏宗祠</a:t>
            </a:r>
            <a:endParaRPr lang="en-US" altLang="zh-HK" sz="2000" dirty="0"/>
          </a:p>
          <a:p>
            <a:pPr lvl="1">
              <a:buFont typeface="+mj-lt"/>
              <a:buAutoNum type="arabicPeriod"/>
            </a:pPr>
            <a:r>
              <a:rPr lang="zh-HK" altLang="en-US" sz="2000" dirty="0"/>
              <a:t>經過布置成為舞獅會館</a:t>
            </a:r>
            <a:endParaRPr lang="en-US" altLang="zh-HK" sz="2000" dirty="0"/>
          </a:p>
          <a:p>
            <a:pPr lvl="1">
              <a:buFont typeface="+mj-lt"/>
              <a:buAutoNum type="arabicPeriod"/>
            </a:pPr>
            <a:r>
              <a:rPr lang="zh-HK" altLang="en-US" sz="2000" dirty="0"/>
              <a:t>遊客可觀賞廣州傳統的醒獅</a:t>
            </a:r>
            <a:r>
              <a:rPr lang="zh-HK" altLang="en-US" sz="2000" dirty="0" smtClean="0"/>
              <a:t>活動</a:t>
            </a:r>
            <a:endParaRPr lang="en-US" altLang="zh-HK" sz="2000" dirty="0"/>
          </a:p>
        </p:txBody>
      </p:sp>
      <p:pic>
        <p:nvPicPr>
          <p:cNvPr id="8" name="圖片 8">
            <a:extLst>
              <a:ext uri="{FF2B5EF4-FFF2-40B4-BE49-F238E27FC236}">
                <a16:creationId xmlns="" xmlns:a16="http://schemas.microsoft.com/office/drawing/2014/main" id="{D4B4FD39-0ABD-E44E-BD9A-B48A7E945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8841" y="3679030"/>
            <a:ext cx="3949105" cy="2850535"/>
          </a:xfrm>
          <a:prstGeom prst="rect">
            <a:avLst/>
          </a:prstGeom>
        </p:spPr>
      </p:pic>
      <p:pic>
        <p:nvPicPr>
          <p:cNvPr id="10" name="圖片 10">
            <a:extLst>
              <a:ext uri="{FF2B5EF4-FFF2-40B4-BE49-F238E27FC236}">
                <a16:creationId xmlns="" xmlns:a16="http://schemas.microsoft.com/office/drawing/2014/main" id="{5F9CECD2-BD11-8C47-ACAD-B81ADDAF2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8841" y="259160"/>
            <a:ext cx="3949105" cy="295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93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6308082" cy="3880773"/>
          </a:xfrm>
        </p:spPr>
        <p:txBody>
          <a:bodyPr/>
          <a:lstStyle/>
          <a:p>
            <a:r>
              <a:rPr lang="zh-HK" altLang="en-US" sz="2000" dirty="0"/>
              <a:t>廣東廣播博物館</a:t>
            </a:r>
            <a:endParaRPr lang="en-US" altLang="zh-HK" sz="2000" dirty="0"/>
          </a:p>
          <a:p>
            <a:pPr lvl="1">
              <a:buFont typeface="+mj-lt"/>
              <a:buAutoNum type="arabicPeriod"/>
            </a:pPr>
            <a:r>
              <a:rPr lang="zh-HK" altLang="en-US" sz="2000" dirty="0"/>
              <a:t>廣東廣播</a:t>
            </a:r>
            <a:r>
              <a:rPr lang="zh-HK" altLang="en-US" sz="2000" dirty="0" smtClean="0"/>
              <a:t>博物館主要展示</a:t>
            </a:r>
            <a:r>
              <a:rPr lang="zh-HK" altLang="en-US" sz="2000" dirty="0"/>
              <a:t>廣東</a:t>
            </a:r>
            <a:r>
              <a:rPr lang="zh-HK" altLang="en-US" sz="2000" dirty="0" smtClean="0"/>
              <a:t>電台</a:t>
            </a:r>
            <a:r>
              <a:rPr lang="zh-TW" altLang="en-US" sz="2000" dirty="0" smtClean="0"/>
              <a:t>的</a:t>
            </a:r>
            <a:r>
              <a:rPr lang="zh-HK" altLang="en-US" sz="2000" dirty="0" smtClean="0"/>
              <a:t>歷程</a:t>
            </a:r>
            <a:endParaRPr lang="en-US" altLang="zh-HK" sz="2000" dirty="0"/>
          </a:p>
          <a:p>
            <a:pPr marL="800100" lvl="1" indent="-342900">
              <a:buFont typeface="+mj-lt"/>
              <a:buAutoNum type="arabicPeriod"/>
            </a:pPr>
            <a:r>
              <a:rPr lang="zh-HK" altLang="en-US" sz="2000" dirty="0" smtClean="0"/>
              <a:t>遊客</a:t>
            </a:r>
            <a:r>
              <a:rPr lang="zh-TW" altLang="en-US" sz="2000" dirty="0" smtClean="0"/>
              <a:t>可欣賞</a:t>
            </a:r>
            <a:r>
              <a:rPr lang="zh-HK" altLang="en-US" sz="2000" dirty="0" smtClean="0"/>
              <a:t>館</a:t>
            </a:r>
            <a:r>
              <a:rPr lang="zh-TW" altLang="en-US" sz="2000" dirty="0" smtClean="0"/>
              <a:t>內</a:t>
            </a:r>
            <a:r>
              <a:rPr lang="zh-HK" altLang="en-US" sz="2000" dirty="0" smtClean="0"/>
              <a:t>珍藏</a:t>
            </a:r>
            <a:endParaRPr lang="zh-HK" altLang="en-US" dirty="0"/>
          </a:p>
        </p:txBody>
      </p:sp>
      <p:pic>
        <p:nvPicPr>
          <p:cNvPr id="5" name="圖片 6">
            <a:extLst>
              <a:ext uri="{FF2B5EF4-FFF2-40B4-BE49-F238E27FC236}">
                <a16:creationId xmlns="" xmlns:a16="http://schemas.microsoft.com/office/drawing/2014/main" id="{F3120C41-C022-4548-9A0A-B8D50C163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6523" y="1356432"/>
            <a:ext cx="3929063" cy="2617739"/>
          </a:xfrm>
          <a:prstGeom prst="rect">
            <a:avLst/>
          </a:prstGeom>
        </p:spPr>
      </p:pic>
      <p:sp>
        <p:nvSpPr>
          <p:cNvPr id="6" name="標題 1">
            <a:extLst>
              <a:ext uri="{FF2B5EF4-FFF2-40B4-BE49-F238E27FC236}">
                <a16:creationId xmlns="" xmlns:a16="http://schemas.microsoft.com/office/drawing/2014/main" id="{1FB4F68F-36B4-C64F-84E5-D7F134B50EE2}"/>
              </a:ext>
            </a:extLst>
          </p:cNvPr>
          <p:cNvSpPr txBox="1">
            <a:spLocks/>
          </p:cNvSpPr>
          <p:nvPr/>
        </p:nvSpPr>
        <p:spPr>
          <a:xfrm>
            <a:off x="677334" y="696032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HK" altLang="en-US" dirty="0" smtClean="0"/>
              <a:t>主要景點</a:t>
            </a:r>
            <a:r>
              <a:rPr lang="en-US" altLang="zh-TW" dirty="0" smtClean="0"/>
              <a:t>(2)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0811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1E5E33C-0FCB-7849-9817-426BAE0B2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其他</a:t>
            </a:r>
            <a:r>
              <a:rPr lang="zh-HK" altLang="en-US" dirty="0"/>
              <a:t>娛樂</a:t>
            </a:r>
            <a:endParaRPr lang="zh-HK" altLang="en-US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="" xmlns:a16="http://schemas.microsoft.com/office/drawing/2014/main" id="{0E4F1113-319E-3F4D-9807-3A1166F85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250089" cy="3880773"/>
          </a:xfrm>
        </p:spPr>
        <p:txBody>
          <a:bodyPr/>
          <a:lstStyle/>
          <a:p>
            <a:r>
              <a:rPr lang="zh-HK" altLang="en-US" dirty="0"/>
              <a:t>皮影劇場</a:t>
            </a:r>
            <a:endParaRPr lang="en-US" altLang="zh-HK" dirty="0"/>
          </a:p>
          <a:p>
            <a:r>
              <a:rPr lang="zh-HK" altLang="en-US" dirty="0"/>
              <a:t>粵劇</a:t>
            </a:r>
            <a:r>
              <a:rPr lang="zh-HK" altLang="en-US" dirty="0" smtClean="0"/>
              <a:t>館</a:t>
            </a:r>
            <a:endParaRPr lang="en-US" altLang="zh-HK" dirty="0"/>
          </a:p>
        </p:txBody>
      </p:sp>
      <p:pic>
        <p:nvPicPr>
          <p:cNvPr id="6" name="圖片 6">
            <a:extLst>
              <a:ext uri="{FF2B5EF4-FFF2-40B4-BE49-F238E27FC236}">
                <a16:creationId xmlns="" xmlns:a16="http://schemas.microsoft.com/office/drawing/2014/main" id="{49EA4B79-47AC-8845-8292-71B3900BC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909" y="3366724"/>
            <a:ext cx="4416203" cy="294413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098" y="591279"/>
            <a:ext cx="3107820" cy="233086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510" y="609600"/>
            <a:ext cx="3507501" cy="233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206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9628716-4860-D243-9167-1A52DF97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4839046" cy="1320800"/>
          </a:xfrm>
        </p:spPr>
        <p:txBody>
          <a:bodyPr/>
          <a:lstStyle/>
          <a:p>
            <a:r>
              <a:rPr lang="zh-HK" altLang="en-US" dirty="0"/>
              <a:t>廣東非物質文化遺產</a:t>
            </a:r>
            <a:endParaRPr lang="en-US" altLang="zh-HK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="" xmlns:a16="http://schemas.microsoft.com/office/drawing/2014/main" id="{11E7FCAD-3B61-8749-85C5-F4768A5ED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zh-HK" altLang="en-US" dirty="0"/>
              <a:t>多種地道</a:t>
            </a:r>
            <a:r>
              <a:rPr lang="zh-HK" altLang="en-US" dirty="0" smtClean="0"/>
              <a:t>美食</a:t>
            </a:r>
            <a:endParaRPr lang="en-US" altLang="zh-HK" dirty="0" smtClean="0"/>
          </a:p>
          <a:p>
            <a:pPr marL="0" indent="0">
              <a:buNone/>
            </a:pPr>
            <a:endParaRPr lang="en-US" altLang="zh-HK" dirty="0"/>
          </a:p>
          <a:p>
            <a:r>
              <a:rPr lang="zh-HK" altLang="en-US" dirty="0"/>
              <a:t>廣東非物質文化遺產</a:t>
            </a:r>
            <a:endParaRPr lang="en-US" altLang="zh-HK" dirty="0"/>
          </a:p>
          <a:p>
            <a:pPr>
              <a:buFont typeface="+mj-lt"/>
              <a:buAutoNum type="arabicPeriod"/>
            </a:pPr>
            <a:endParaRPr lang="en-US" altLang="zh-HK" dirty="0" smtClean="0"/>
          </a:p>
          <a:p>
            <a:pPr>
              <a:buFont typeface="+mj-lt"/>
              <a:buAutoNum type="arabicPeriod"/>
            </a:pPr>
            <a:r>
              <a:rPr lang="zh-HK" altLang="zh-HK" dirty="0" smtClean="0"/>
              <a:t>廣繡</a:t>
            </a:r>
            <a:endParaRPr lang="en-US" altLang="zh-HK" dirty="0" smtClean="0"/>
          </a:p>
          <a:p>
            <a:pPr>
              <a:buFont typeface="+mj-lt"/>
              <a:buAutoNum type="arabicPeriod"/>
            </a:pPr>
            <a:r>
              <a:rPr lang="zh-HK" altLang="en-US" dirty="0" smtClean="0"/>
              <a:t>木雕</a:t>
            </a:r>
            <a:endParaRPr lang="en-US" altLang="zh-HK" dirty="0"/>
          </a:p>
          <a:p>
            <a:pPr>
              <a:buFont typeface="+mj-lt"/>
              <a:buAutoNum type="arabicPeriod"/>
            </a:pPr>
            <a:r>
              <a:rPr lang="zh-HK" altLang="en-US" dirty="0"/>
              <a:t>牙雕</a:t>
            </a:r>
            <a:endParaRPr lang="en-US" altLang="zh-HK" dirty="0"/>
          </a:p>
          <a:p>
            <a:pPr>
              <a:buFont typeface="+mj-lt"/>
              <a:buAutoNum type="arabicPeriod"/>
            </a:pPr>
            <a:r>
              <a:rPr lang="zh-HK" altLang="en-US" dirty="0"/>
              <a:t>灰</a:t>
            </a:r>
            <a:r>
              <a:rPr lang="zh-HK" altLang="en-US" dirty="0" smtClean="0"/>
              <a:t>雕</a:t>
            </a:r>
            <a:endParaRPr lang="zh-HK" altLang="en-US" dirty="0"/>
          </a:p>
        </p:txBody>
      </p:sp>
      <p:pic>
        <p:nvPicPr>
          <p:cNvPr id="3" name="圖片 3">
            <a:extLst>
              <a:ext uri="{FF2B5EF4-FFF2-40B4-BE49-F238E27FC236}">
                <a16:creationId xmlns="" xmlns:a16="http://schemas.microsoft.com/office/drawing/2014/main" id="{2F71573B-C229-764A-95CE-7F29F65B4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191" y="944106"/>
            <a:ext cx="6554393" cy="436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83872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213</Words>
  <Application>Microsoft Office PowerPoint</Application>
  <PresentationFormat>寬螢幕</PresentationFormat>
  <Paragraphs>52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SimSun</vt:lpstr>
      <vt:lpstr>微軟正黑體</vt:lpstr>
      <vt:lpstr>新細明體</vt:lpstr>
      <vt:lpstr>Arial</vt:lpstr>
      <vt:lpstr>Calibri</vt:lpstr>
      <vt:lpstr>Trebuchet MS</vt:lpstr>
      <vt:lpstr>Wingdings 3</vt:lpstr>
      <vt:lpstr>多面向</vt:lpstr>
      <vt:lpstr>2017-2018 同根同心廣州考察團  分享會      </vt:lpstr>
      <vt:lpstr>嶺南印象園   位於廣州大學城（小谷圍島）南部，原練溪村的區域內，總占地面積 300畝，是旅遊景區。 </vt:lpstr>
      <vt:lpstr>嶺南印象園地位</vt:lpstr>
      <vt:lpstr>建築風格(1)</vt:lpstr>
      <vt:lpstr>建築風格(2)</vt:lpstr>
      <vt:lpstr>主要景點(1)</vt:lpstr>
      <vt:lpstr>PowerPoint 簡報</vt:lpstr>
      <vt:lpstr>其他娛樂</vt:lpstr>
      <vt:lpstr>廣東非物質文化遺產</vt:lpstr>
      <vt:lpstr>謝謝各位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羅佩施 </cp:lastModifiedBy>
  <cp:revision>50</cp:revision>
  <dcterms:modified xsi:type="dcterms:W3CDTF">2017-12-18T04:10:17Z</dcterms:modified>
</cp:coreProperties>
</file>