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0" r:id="rId3"/>
    <p:sldId id="258" r:id="rId4"/>
    <p:sldId id="286" r:id="rId5"/>
    <p:sldId id="305" r:id="rId6"/>
    <p:sldId id="262" r:id="rId7"/>
    <p:sldId id="306" r:id="rId8"/>
    <p:sldId id="260" r:id="rId9"/>
    <p:sldId id="261" r:id="rId10"/>
    <p:sldId id="264" r:id="rId11"/>
    <p:sldId id="267" r:id="rId12"/>
    <p:sldId id="301" r:id="rId13"/>
    <p:sldId id="304" r:id="rId14"/>
    <p:sldId id="268" r:id="rId15"/>
    <p:sldId id="269" r:id="rId16"/>
    <p:sldId id="259" r:id="rId17"/>
    <p:sldId id="321" r:id="rId18"/>
    <p:sldId id="320" r:id="rId19"/>
    <p:sldId id="272" r:id="rId20"/>
    <p:sldId id="273" r:id="rId21"/>
    <p:sldId id="274" r:id="rId22"/>
    <p:sldId id="285" r:id="rId23"/>
    <p:sldId id="27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2222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834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9580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191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5161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5093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6221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5889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2720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9.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QQ图片20171207205449"/>
          <p:cNvPicPr>
            <a:picLocks noChangeAspect="1"/>
          </p:cNvPicPr>
          <p:nvPr/>
        </p:nvPicPr>
        <p:blipFill>
          <a:blip r:embed="rId2"/>
          <a:stretch>
            <a:fillRect/>
          </a:stretch>
        </p:blipFill>
        <p:spPr>
          <a:xfrm>
            <a:off x="-129540" y="-477520"/>
            <a:ext cx="12451080" cy="7306945"/>
          </a:xfrm>
          <a:prstGeom prst="rect">
            <a:avLst/>
          </a:prstGeom>
        </p:spPr>
      </p:pic>
      <p:sp>
        <p:nvSpPr>
          <p:cNvPr id="2" name="标题 1"/>
          <p:cNvSpPr>
            <a:spLocks noGrp="1"/>
          </p:cNvSpPr>
          <p:nvPr>
            <p:ph type="title"/>
          </p:nvPr>
        </p:nvSpPr>
        <p:spPr>
          <a:xfrm>
            <a:off x="838200" y="-362585"/>
            <a:ext cx="9672955" cy="3249930"/>
          </a:xfrm>
        </p:spPr>
        <p:txBody>
          <a:bodyPr>
            <a:normAutofit/>
            <a:scene3d>
              <a:camera prst="orthographicFront"/>
              <a:lightRig rig="threePt" dir="t"/>
            </a:scene3d>
          </a:bodyPr>
          <a:lstStyle/>
          <a:p>
            <a:r>
              <a:rPr lang="en-US" altLang="zh-CN" sz="8800" b="1" i="1">
                <a:solidFill>
                  <a:schemeClr val="tx1"/>
                </a:solidFill>
                <a:effectLst>
                  <a:outerShdw blurRad="38100" dist="19050" dir="2700000" algn="tl" rotWithShape="0">
                    <a:schemeClr val="dk1">
                      <a:alpha val="40000"/>
                    </a:schemeClr>
                  </a:outerShdw>
                </a:effectLst>
                <a:latin typeface="新宋体" panose="02010609030101010101" charset="-122"/>
                <a:ea typeface="新宋体" panose="02010609030101010101" charset="-122"/>
              </a:rPr>
              <a:t>     </a:t>
            </a:r>
            <a:r>
              <a:rPr lang="zh-CN" altLang="en-US" sz="8800" b="1" i="1">
                <a:solidFill>
                  <a:schemeClr val="tx1"/>
                </a:solidFill>
                <a:effectLst>
                  <a:outerShdw blurRad="38100" dist="19050" dir="2700000" algn="tl" rotWithShape="0">
                    <a:schemeClr val="dk1">
                      <a:alpha val="40000"/>
                    </a:schemeClr>
                  </a:outerShdw>
                </a:effectLst>
                <a:latin typeface="新宋体" panose="02010609030101010101" charset="-122"/>
                <a:ea typeface="新宋体" panose="02010609030101010101" charset="-122"/>
              </a:rPr>
              <a:t>廣州陳家祠 </a:t>
            </a:r>
            <a:br>
              <a:rPr lang="zh-CN" altLang="en-US" sz="8800" b="1" i="1">
                <a:solidFill>
                  <a:schemeClr val="tx1"/>
                </a:solidFill>
                <a:effectLst>
                  <a:outerShdw blurRad="38100" dist="19050" dir="2700000" algn="tl" rotWithShape="0">
                    <a:schemeClr val="dk1">
                      <a:alpha val="40000"/>
                    </a:schemeClr>
                  </a:outerShdw>
                </a:effectLst>
                <a:latin typeface="新宋体" panose="02010609030101010101" charset="-122"/>
                <a:ea typeface="新宋体" panose="02010609030101010101" charset="-122"/>
              </a:rPr>
            </a:br>
            <a:endParaRPr lang="zh-CN" altLang="en-US" sz="8800" b="1" i="1">
              <a:solidFill>
                <a:schemeClr val="tx1"/>
              </a:solidFill>
              <a:effectLst>
                <a:outerShdw blurRad="38100" dist="19050" dir="2700000" algn="tl" rotWithShape="0">
                  <a:schemeClr val="dk1">
                    <a:alpha val="40000"/>
                  </a:schemeClr>
                </a:outerShdw>
              </a:effectLst>
              <a:latin typeface="新宋体" panose="02010609030101010101" charset="-122"/>
              <a:ea typeface="新宋体" panose="02010609030101010101" charset="-122"/>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660000">
            <a:off x="6336665" y="18415"/>
            <a:ext cx="5377180" cy="1682750"/>
          </a:xfrm>
        </p:spPr>
        <p:txBody>
          <a:bodyPr/>
          <a:lstStyle/>
          <a:p>
            <a:r>
              <a:rPr lang="zh-CN" altLang="en-US"/>
              <a:t>陈家祠木雕</a:t>
            </a:r>
          </a:p>
        </p:txBody>
      </p:sp>
      <p:pic>
        <p:nvPicPr>
          <p:cNvPr id="9" name="图片 8" descr="QQ图片20171207222349"/>
          <p:cNvPicPr>
            <a:picLocks noChangeAspect="1"/>
          </p:cNvPicPr>
          <p:nvPr/>
        </p:nvPicPr>
        <p:blipFill>
          <a:blip r:embed="rId2"/>
          <a:stretch>
            <a:fillRect/>
          </a:stretch>
        </p:blipFill>
        <p:spPr>
          <a:xfrm>
            <a:off x="34925" y="-16510"/>
            <a:ext cx="4599305" cy="6129020"/>
          </a:xfrm>
          <a:prstGeom prst="rect">
            <a:avLst/>
          </a:prstGeom>
        </p:spPr>
      </p:pic>
      <p:pic>
        <p:nvPicPr>
          <p:cNvPr id="10" name="图片 9" descr="QQ图片20171207222406"/>
          <p:cNvPicPr>
            <a:picLocks noChangeAspect="1"/>
          </p:cNvPicPr>
          <p:nvPr/>
        </p:nvPicPr>
        <p:blipFill>
          <a:blip r:embed="rId3"/>
          <a:stretch>
            <a:fillRect/>
          </a:stretch>
        </p:blipFill>
        <p:spPr>
          <a:xfrm>
            <a:off x="6784340" y="443230"/>
            <a:ext cx="4481195" cy="5972175"/>
          </a:xfrm>
          <a:prstGeom prst="rect">
            <a:avLst/>
          </a:prstGeom>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2715747945,4106925208&amp;fm=27&amp;gp=0"/>
          <p:cNvPicPr>
            <a:picLocks noChangeAspect="1"/>
          </p:cNvPicPr>
          <p:nvPr/>
        </p:nvPicPr>
        <p:blipFill>
          <a:blip r:embed="rId3"/>
          <a:stretch>
            <a:fillRect/>
          </a:stretch>
        </p:blipFill>
        <p:spPr>
          <a:xfrm>
            <a:off x="18415" y="-1905"/>
            <a:ext cx="12155170" cy="7263765"/>
          </a:xfrm>
          <a:prstGeom prst="rect">
            <a:avLst/>
          </a:prstGeom>
        </p:spPr>
      </p:pic>
      <p:sp>
        <p:nvSpPr>
          <p:cNvPr id="2" name="标题 1"/>
          <p:cNvSpPr>
            <a:spLocks noGrp="1"/>
          </p:cNvSpPr>
          <p:nvPr>
            <p:ph type="ctrTitle"/>
          </p:nvPr>
        </p:nvSpPr>
        <p:spPr>
          <a:xfrm>
            <a:off x="1344930" y="184785"/>
            <a:ext cx="9144000" cy="1182370"/>
          </a:xfrm>
        </p:spPr>
        <p:txBody>
          <a:bodyPr>
            <a:normAutofit/>
          </a:bodyPr>
          <a:lstStyle/>
          <a:p>
            <a:r>
              <a:rPr lang="zh-CN" altLang="en-US" sz="3200" b="1" i="1">
                <a:ln w="22225">
                  <a:solidFill>
                    <a:schemeClr val="accent2"/>
                  </a:solidFill>
                  <a:prstDash val="solid"/>
                </a:ln>
                <a:solidFill>
                  <a:schemeClr val="accent2">
                    <a:lumMod val="40000"/>
                    <a:lumOff val="60000"/>
                  </a:schemeClr>
                </a:solidFill>
                <a:effectLst/>
              </a:rPr>
              <a:t>根據觀察及搜集所得的數據，哪些文物古跡得到較好的保育？它們現在還運作嗎？</a:t>
            </a:r>
          </a:p>
        </p:txBody>
      </p:sp>
      <p:sp>
        <p:nvSpPr>
          <p:cNvPr id="3" name="副标题 2"/>
          <p:cNvSpPr>
            <a:spLocks noGrp="1"/>
          </p:cNvSpPr>
          <p:nvPr>
            <p:ph type="subTitle" idx="1"/>
          </p:nvPr>
        </p:nvSpPr>
        <p:spPr>
          <a:xfrm>
            <a:off x="1524000" y="2261870"/>
            <a:ext cx="9144000" cy="3442970"/>
          </a:xfrm>
        </p:spPr>
        <p:txBody>
          <a:bodyPr>
            <a:noAutofit/>
          </a:bodyPr>
          <a:lstStyle/>
          <a:p>
            <a:pPr algn="l"/>
            <a:r>
              <a:rPr lang="zh-CN" altLang="en-US" sz="3600" b="1" i="1" dirty="0">
                <a:ln w="22225">
                  <a:solidFill>
                    <a:schemeClr val="accent2"/>
                  </a:solidFill>
                  <a:prstDash val="solid"/>
                </a:ln>
                <a:solidFill>
                  <a:schemeClr val="accent2">
                    <a:lumMod val="40000"/>
                    <a:lumOff val="60000"/>
                  </a:schemeClr>
                </a:solidFill>
                <a:effectLst/>
              </a:rPr>
              <a:t>根據我們組的觀察，我們覺得陳家祠得到較好的保育。因為陳家祠修補的十分好，定期上漆，就如同當年的陳氏書院一樣。陳家祠現在已經沒有在運作了，它現在成為著名的旅遊景點</a:t>
            </a:r>
            <a:r>
              <a:rPr lang="zh-CN" altLang="en-US" sz="3600" b="1" i="1" dirty="0" smtClean="0">
                <a:ln w="22225">
                  <a:solidFill>
                    <a:schemeClr val="accent2"/>
                  </a:solidFill>
                  <a:prstDash val="solid"/>
                </a:ln>
                <a:solidFill>
                  <a:schemeClr val="accent2">
                    <a:lumMod val="40000"/>
                    <a:lumOff val="60000"/>
                  </a:schemeClr>
                </a:solidFill>
                <a:effectLst/>
              </a:rPr>
              <a:t>。</a:t>
            </a:r>
            <a:endParaRPr lang="zh-CN" altLang="en-US" sz="3600" b="1" i="1" dirty="0">
              <a:ln w="22225">
                <a:solidFill>
                  <a:schemeClr val="accent2"/>
                </a:solidFill>
                <a:prstDash val="solid"/>
              </a:ln>
              <a:solidFill>
                <a:schemeClr val="accent2">
                  <a:lumMod val="40000"/>
                  <a:lumOff val="60000"/>
                </a:schemeClr>
              </a:solidFill>
              <a:effectLst/>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QQ图片20171210173331"/>
          <p:cNvPicPr>
            <a:picLocks noChangeAspect="1"/>
          </p:cNvPicPr>
          <p:nvPr/>
        </p:nvPicPr>
        <p:blipFill>
          <a:blip r:embed="rId2"/>
          <a:stretch>
            <a:fillRect/>
          </a:stretch>
        </p:blipFill>
        <p:spPr>
          <a:xfrm>
            <a:off x="31750" y="454660"/>
            <a:ext cx="3237230" cy="6344285"/>
          </a:xfrm>
          <a:prstGeom prst="rect">
            <a:avLst/>
          </a:prstGeom>
        </p:spPr>
      </p:pic>
      <p:pic>
        <p:nvPicPr>
          <p:cNvPr id="7" name="图片 6" descr="QQ图片20171210173350"/>
          <p:cNvPicPr>
            <a:picLocks noChangeAspect="1"/>
          </p:cNvPicPr>
          <p:nvPr/>
        </p:nvPicPr>
        <p:blipFill>
          <a:blip r:embed="rId3"/>
          <a:stretch>
            <a:fillRect/>
          </a:stretch>
        </p:blipFill>
        <p:spPr>
          <a:xfrm>
            <a:off x="3394075" y="233045"/>
            <a:ext cx="8747760" cy="6565900"/>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171210173541"/>
          <p:cNvPicPr>
            <a:picLocks noChangeAspect="1"/>
          </p:cNvPicPr>
          <p:nvPr/>
        </p:nvPicPr>
        <p:blipFill>
          <a:blip r:embed="rId2"/>
          <a:stretch>
            <a:fillRect/>
          </a:stretch>
        </p:blipFill>
        <p:spPr>
          <a:xfrm>
            <a:off x="66675" y="147320"/>
            <a:ext cx="4612640" cy="6021705"/>
          </a:xfrm>
          <a:prstGeom prst="rect">
            <a:avLst/>
          </a:prstGeom>
        </p:spPr>
      </p:pic>
      <p:pic>
        <p:nvPicPr>
          <p:cNvPr id="4" name="图片 3" descr="QQ图片20171210173439"/>
          <p:cNvPicPr>
            <a:picLocks noChangeAspect="1"/>
          </p:cNvPicPr>
          <p:nvPr/>
        </p:nvPicPr>
        <p:blipFill>
          <a:blip r:embed="rId3"/>
          <a:stretch>
            <a:fillRect/>
          </a:stretch>
        </p:blipFill>
        <p:spPr>
          <a:xfrm>
            <a:off x="4776470" y="396875"/>
            <a:ext cx="7359015" cy="5523230"/>
          </a:xfrm>
          <a:prstGeom prst="rect">
            <a:avLst/>
          </a:prstGeo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2147610069,2034238938&amp;fm=27&amp;gp=0"/>
          <p:cNvPicPr>
            <a:picLocks noChangeAspect="1"/>
          </p:cNvPicPr>
          <p:nvPr/>
        </p:nvPicPr>
        <p:blipFill>
          <a:blip r:embed="rId3"/>
          <a:stretch>
            <a:fillRect/>
          </a:stretch>
        </p:blipFill>
        <p:spPr>
          <a:xfrm>
            <a:off x="29845" y="-217170"/>
            <a:ext cx="12199620" cy="7284085"/>
          </a:xfrm>
          <a:prstGeom prst="rect">
            <a:avLst/>
          </a:prstGeom>
        </p:spPr>
      </p:pic>
      <p:sp>
        <p:nvSpPr>
          <p:cNvPr id="2" name="标题 1"/>
          <p:cNvSpPr>
            <a:spLocks noGrp="1"/>
          </p:cNvSpPr>
          <p:nvPr>
            <p:ph type="ctrTitle"/>
          </p:nvPr>
        </p:nvSpPr>
        <p:spPr>
          <a:xfrm>
            <a:off x="1524000" y="295275"/>
            <a:ext cx="9144000" cy="1271905"/>
          </a:xfrm>
        </p:spPr>
        <p:txBody>
          <a:bodyPr>
            <a:normAutofit/>
          </a:bodyPr>
          <a:lstStyle/>
          <a:p>
            <a:r>
              <a:rPr lang="zh-CN" altLang="en-US" sz="4000" b="1" i="1">
                <a:solidFill>
                  <a:schemeClr val="tx1"/>
                </a:solidFill>
                <a:effectLst>
                  <a:outerShdw blurRad="38100" dist="19050" dir="2700000" algn="tl" rotWithShape="0">
                    <a:schemeClr val="dk1">
                      <a:alpha val="40000"/>
                    </a:schemeClr>
                  </a:outerShdw>
                </a:effectLst>
              </a:rPr>
              <a:t>為何有些古跡評級一樣但保存現況相距甚遠，原因何在？</a:t>
            </a:r>
          </a:p>
        </p:txBody>
      </p:sp>
      <p:sp>
        <p:nvSpPr>
          <p:cNvPr id="3" name="副标题 2"/>
          <p:cNvSpPr>
            <a:spLocks noGrp="1"/>
          </p:cNvSpPr>
          <p:nvPr>
            <p:ph type="subTitle" idx="1"/>
          </p:nvPr>
        </p:nvSpPr>
        <p:spPr>
          <a:xfrm>
            <a:off x="1278255" y="1815465"/>
            <a:ext cx="9144000" cy="2101850"/>
          </a:xfrm>
        </p:spPr>
        <p:txBody>
          <a:bodyPr>
            <a:noAutofit/>
          </a:bodyPr>
          <a:lstStyle/>
          <a:p>
            <a:pPr algn="l"/>
            <a:r>
              <a:rPr lang="zh-CN" altLang="en-US" sz="4400" b="1" i="1" dirty="0"/>
              <a:t>因為在評級裏有些時候會考慮到保育以外的其他因素，列如：社會價值，罕有的程度等其他因素。</a:t>
            </a:r>
          </a:p>
          <a:p>
            <a:pPr algn="l"/>
            <a:r>
              <a:rPr lang="zh-CN" altLang="en-US" sz="4400" b="1" i="1" dirty="0"/>
              <a:t>現在的評級有三大因素：</a:t>
            </a:r>
          </a:p>
          <a:p>
            <a:pPr algn="l"/>
            <a:r>
              <a:rPr lang="en-US" altLang="zh-CN" sz="4400" b="1" i="1" dirty="0"/>
              <a:t>1</a:t>
            </a:r>
            <a:r>
              <a:rPr lang="zh-CN" altLang="en-US" sz="4400" b="1" i="1" dirty="0"/>
              <a:t>：資源價值要素</a:t>
            </a:r>
            <a:r>
              <a:rPr lang="zh-CN" altLang="en-US" sz="4400" b="1" i="1" dirty="0" smtClean="0"/>
              <a:t>（評估</a:t>
            </a:r>
            <a:r>
              <a:rPr lang="zh-CN" altLang="en-US" sz="4400" b="1" i="1" dirty="0"/>
              <a:t>古村落歷史文化價值的重要</a:t>
            </a:r>
            <a:r>
              <a:rPr lang="zh-CN" altLang="en-US" sz="4400" b="1" i="1" dirty="0" smtClean="0"/>
              <a:t>程度）</a:t>
            </a:r>
            <a:endParaRPr lang="zh-CN" altLang="en-US" sz="4400" b="1" i="1" dirty="0"/>
          </a:p>
          <a:p>
            <a:pPr algn="l"/>
            <a:endParaRPr lang="zh-CN" altLang="en-US" sz="4400" b="1" i="1" dirty="0"/>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p:cNvPicPr>
            <a:picLocks noChangeAspect="1"/>
          </p:cNvPicPr>
          <p:nvPr/>
        </p:nvPicPr>
        <p:blipFill>
          <a:blip r:embed="rId3"/>
          <a:stretch>
            <a:fillRect/>
          </a:stretch>
        </p:blipFill>
        <p:spPr>
          <a:xfrm>
            <a:off x="-31750" y="-19685"/>
            <a:ext cx="12233910" cy="6885305"/>
          </a:xfrm>
          <a:prstGeom prst="rect">
            <a:avLst/>
          </a:prstGeom>
        </p:spPr>
      </p:pic>
      <p:sp>
        <p:nvSpPr>
          <p:cNvPr id="2" name="标题 1"/>
          <p:cNvSpPr>
            <a:spLocks noGrp="1"/>
          </p:cNvSpPr>
          <p:nvPr>
            <p:ph type="ctrTitle"/>
          </p:nvPr>
        </p:nvSpPr>
        <p:spPr>
          <a:xfrm>
            <a:off x="1524000" y="109909"/>
            <a:ext cx="9344660" cy="2967990"/>
          </a:xfrm>
        </p:spPr>
        <p:txBody>
          <a:bodyPr>
            <a:noAutofit/>
            <a:scene3d>
              <a:camera prst="orthographicFront"/>
              <a:lightRig rig="threePt" dir="t"/>
            </a:scene3d>
          </a:bodyPr>
          <a:lstStyle/>
          <a:p>
            <a:pPr algn="l"/>
            <a:r>
              <a:rPr lang="en-US" altLang="zh-CN" sz="4400" b="1" dirty="0">
                <a:solidFill>
                  <a:schemeClr val="accent1"/>
                </a:solidFill>
                <a:effectLst>
                  <a:outerShdw blurRad="38100" dist="25400" dir="5400000" algn="ctr" rotWithShape="0">
                    <a:srgbClr val="6E747A">
                      <a:alpha val="43000"/>
                    </a:srgbClr>
                  </a:outerShdw>
                </a:effectLst>
                <a:sym typeface="+mn-ea"/>
              </a:rPr>
              <a:t>2</a:t>
            </a:r>
            <a:r>
              <a:rPr lang="zh-CN" altLang="en-US" sz="4400" b="1" dirty="0">
                <a:solidFill>
                  <a:schemeClr val="accent1"/>
                </a:solidFill>
                <a:effectLst>
                  <a:outerShdw blurRad="38100" dist="25400" dir="5400000" algn="ctr" rotWithShape="0">
                    <a:srgbClr val="6E747A">
                      <a:alpha val="43000"/>
                    </a:srgbClr>
                  </a:outerShdw>
                </a:effectLst>
                <a:sym typeface="+mn-ea"/>
              </a:rPr>
              <a:t>：現狀條件</a:t>
            </a:r>
            <a:r>
              <a:rPr lang="zh-CN" altLang="en-US" sz="4400" b="1" dirty="0" smtClean="0">
                <a:solidFill>
                  <a:schemeClr val="accent1"/>
                </a:solidFill>
                <a:effectLst>
                  <a:outerShdw blurRad="38100" dist="25400" dir="5400000" algn="ctr" rotWithShape="0">
                    <a:srgbClr val="6E747A">
                      <a:alpha val="43000"/>
                    </a:srgbClr>
                  </a:outerShdw>
                </a:effectLst>
                <a:sym typeface="+mn-ea"/>
              </a:rPr>
              <a:t>評估</a:t>
            </a:r>
            <a:r>
              <a:rPr lang="en-US" altLang="zh-CN" sz="4400" b="1" dirty="0" smtClean="0">
                <a:solidFill>
                  <a:schemeClr val="accent1"/>
                </a:solidFill>
                <a:effectLst>
                  <a:outerShdw blurRad="38100" dist="25400" dir="5400000" algn="ctr" rotWithShape="0">
                    <a:srgbClr val="6E747A">
                      <a:alpha val="43000"/>
                    </a:srgbClr>
                  </a:outerShdw>
                </a:effectLst>
                <a:sym typeface="+mn-ea"/>
              </a:rPr>
              <a:t/>
            </a:r>
            <a:br>
              <a:rPr lang="en-US" altLang="zh-CN" sz="4400" b="1" dirty="0" smtClean="0">
                <a:solidFill>
                  <a:schemeClr val="accent1"/>
                </a:solidFill>
                <a:effectLst>
                  <a:outerShdw blurRad="38100" dist="25400" dir="5400000" algn="ctr" rotWithShape="0">
                    <a:srgbClr val="6E747A">
                      <a:alpha val="43000"/>
                    </a:srgbClr>
                  </a:outerShdw>
                </a:effectLst>
                <a:sym typeface="+mn-ea"/>
              </a:rPr>
            </a:br>
            <a:r>
              <a:rPr lang="zh-CN" altLang="en-US" sz="4400" b="1" dirty="0" smtClean="0">
                <a:solidFill>
                  <a:schemeClr val="accent1"/>
                </a:solidFill>
                <a:effectLst>
                  <a:outerShdw blurRad="38100" dist="25400" dir="5400000" algn="ctr" rotWithShape="0">
                    <a:srgbClr val="6E747A">
                      <a:alpha val="43000"/>
                    </a:srgbClr>
                  </a:outerShdw>
                </a:effectLst>
                <a:sym typeface="+mn-ea"/>
              </a:rPr>
              <a:t>（</a:t>
            </a:r>
            <a:r>
              <a:rPr lang="zh-CN" altLang="en-US" sz="4400" b="1" dirty="0">
                <a:solidFill>
                  <a:schemeClr val="accent1"/>
                </a:solidFill>
                <a:effectLst>
                  <a:outerShdw blurRad="38100" dist="25400" dir="5400000" algn="ctr" rotWithShape="0">
                    <a:srgbClr val="6E747A">
                      <a:alpha val="43000"/>
                    </a:srgbClr>
                  </a:outerShdw>
                </a:effectLst>
                <a:sym typeface="+mn-ea"/>
              </a:rPr>
              <a:t>現狀條件評估是對古村落的現狀進行評價，以確定其發展方向</a:t>
            </a:r>
            <a:r>
              <a:rPr lang="zh-CN" altLang="en-US" sz="4400" b="1" dirty="0" smtClean="0">
                <a:solidFill>
                  <a:schemeClr val="accent1"/>
                </a:solidFill>
                <a:effectLst>
                  <a:outerShdw blurRad="38100" dist="25400" dir="5400000" algn="ctr" rotWithShape="0">
                    <a:srgbClr val="6E747A">
                      <a:alpha val="43000"/>
                    </a:srgbClr>
                  </a:outerShdw>
                </a:effectLst>
                <a:sym typeface="+mn-ea"/>
              </a:rPr>
              <a:t>。</a:t>
            </a:r>
            <a:endParaRPr lang="zh-CN" altLang="en-US" sz="4400" b="1" dirty="0">
              <a:solidFill>
                <a:schemeClr val="accent1"/>
              </a:solidFill>
              <a:effectLst>
                <a:outerShdw blurRad="38100" dist="25400" dir="5400000" algn="ctr" rotWithShape="0">
                  <a:srgbClr val="6E747A">
                    <a:alpha val="43000"/>
                  </a:srgbClr>
                </a:outerShdw>
              </a:effectLst>
            </a:endParaRPr>
          </a:p>
        </p:txBody>
      </p:sp>
      <p:sp>
        <p:nvSpPr>
          <p:cNvPr id="3" name="副标题 2"/>
          <p:cNvSpPr>
            <a:spLocks noGrp="1"/>
          </p:cNvSpPr>
          <p:nvPr>
            <p:ph type="subTitle" idx="1"/>
          </p:nvPr>
        </p:nvSpPr>
        <p:spPr>
          <a:xfrm>
            <a:off x="1524000" y="3077899"/>
            <a:ext cx="9144000" cy="1655762"/>
          </a:xfrm>
        </p:spPr>
        <p:txBody>
          <a:bodyPr>
            <a:noAutofit/>
          </a:bodyPr>
          <a:lstStyle/>
          <a:p>
            <a:pPr algn="l"/>
            <a:r>
              <a:rPr lang="en-US" altLang="zh-CN" sz="4400" b="1" dirty="0">
                <a:solidFill>
                  <a:schemeClr val="accent1"/>
                </a:solidFill>
                <a:sym typeface="+mn-ea"/>
              </a:rPr>
              <a:t>3</a:t>
            </a:r>
            <a:r>
              <a:rPr lang="zh-CN" altLang="en-US" sz="4400" b="1" dirty="0">
                <a:solidFill>
                  <a:schemeClr val="accent1"/>
                </a:solidFill>
                <a:sym typeface="+mn-ea"/>
              </a:rPr>
              <a:t>：旅遊開發條件</a:t>
            </a:r>
            <a:r>
              <a:rPr lang="zh-CN" altLang="en-US" sz="4400" b="1" dirty="0" smtClean="0">
                <a:solidFill>
                  <a:schemeClr val="accent1"/>
                </a:solidFill>
                <a:sym typeface="+mn-ea"/>
              </a:rPr>
              <a:t>評估</a:t>
            </a:r>
            <a:endParaRPr lang="en-US" altLang="zh-CN" sz="4400" b="1" dirty="0" smtClean="0">
              <a:solidFill>
                <a:schemeClr val="accent1"/>
              </a:solidFill>
              <a:sym typeface="+mn-ea"/>
            </a:endParaRPr>
          </a:p>
          <a:p>
            <a:pPr algn="l"/>
            <a:endParaRPr lang="en-US" altLang="zh-CN" sz="4400" b="1" dirty="0">
              <a:solidFill>
                <a:schemeClr val="accent1"/>
              </a:solidFill>
              <a:sym typeface="+mn-ea"/>
            </a:endParaRPr>
          </a:p>
          <a:p>
            <a:pPr algn="l"/>
            <a:r>
              <a:rPr lang="zh-TW" altLang="en-US" sz="4000" b="1" dirty="0" smtClean="0">
                <a:solidFill>
                  <a:schemeClr val="accent1"/>
                </a:solidFill>
                <a:sym typeface="+mn-ea"/>
              </a:rPr>
              <a:t>＊＊</a:t>
            </a:r>
            <a:endParaRPr lang="en-US" altLang="zh-TW" sz="4000" b="1" dirty="0" smtClean="0">
              <a:solidFill>
                <a:schemeClr val="accent1"/>
              </a:solidFill>
              <a:sym typeface="+mn-ea"/>
            </a:endParaRPr>
          </a:p>
          <a:p>
            <a:pPr algn="l"/>
            <a:r>
              <a:rPr lang="zh-CN" altLang="en-US" sz="4000" b="1" dirty="0" smtClean="0">
                <a:solidFill>
                  <a:schemeClr val="accent1"/>
                </a:solidFill>
                <a:sym typeface="+mn-ea"/>
              </a:rPr>
              <a:t>所以</a:t>
            </a:r>
            <a:r>
              <a:rPr lang="zh-CN" altLang="en-US" sz="4000" b="1" dirty="0">
                <a:solidFill>
                  <a:schemeClr val="accent1"/>
                </a:solidFill>
                <a:sym typeface="+mn-ea"/>
              </a:rPr>
              <a:t>古跡的評級在於社會與</a:t>
            </a:r>
            <a:r>
              <a:rPr lang="zh-CN" altLang="en-US" sz="4000" b="1" dirty="0" smtClean="0">
                <a:solidFill>
                  <a:schemeClr val="accent1"/>
                </a:solidFill>
                <a:sym typeface="+mn-ea"/>
              </a:rPr>
              <a:t>人</a:t>
            </a:r>
            <a:r>
              <a:rPr lang="zh-TW" altLang="en-US" sz="4000" b="1" dirty="0" smtClean="0">
                <a:solidFill>
                  <a:schemeClr val="accent1"/>
                </a:solidFill>
                <a:sym typeface="+mn-ea"/>
              </a:rPr>
              <a:t>文</a:t>
            </a:r>
            <a:r>
              <a:rPr lang="zh-CN" altLang="en-US" sz="4000" b="1" dirty="0" smtClean="0">
                <a:solidFill>
                  <a:schemeClr val="accent1"/>
                </a:solidFill>
                <a:sym typeface="+mn-ea"/>
              </a:rPr>
              <a:t>因素</a:t>
            </a:r>
            <a:r>
              <a:rPr lang="zh-CN" altLang="en-US" sz="4000" b="1" dirty="0">
                <a:solidFill>
                  <a:schemeClr val="accent1"/>
                </a:solidFill>
                <a:sym typeface="+mn-ea"/>
              </a:rPr>
              <a:t>，並不是指定在保存的一個方面上</a:t>
            </a:r>
            <a:r>
              <a:rPr lang="zh-CN" altLang="en-US" sz="3200" b="1" i="1" dirty="0">
                <a:solidFill>
                  <a:schemeClr val="accent1"/>
                </a:solidFill>
                <a:effectLst>
                  <a:outerShdw blurRad="38100" dist="25400" dir="5400000" algn="ctr" rotWithShape="0">
                    <a:srgbClr val="6E747A">
                      <a:alpha val="43000"/>
                    </a:srgbClr>
                  </a:outerShdw>
                </a:effectLst>
                <a:sym typeface="+mn-ea"/>
              </a:rPr>
              <a:t/>
            </a:r>
            <a:br>
              <a:rPr lang="zh-CN" altLang="en-US" sz="3200" b="1" i="1" dirty="0">
                <a:solidFill>
                  <a:schemeClr val="accent1"/>
                </a:solidFill>
                <a:effectLst>
                  <a:outerShdw blurRad="38100" dist="25400" dir="5400000" algn="ctr" rotWithShape="0">
                    <a:srgbClr val="6E747A">
                      <a:alpha val="43000"/>
                    </a:srgbClr>
                  </a:outerShdw>
                </a:effectLst>
                <a:sym typeface="+mn-ea"/>
              </a:rPr>
            </a:br>
            <a:endParaRPr lang="en-US" altLang="zh-CN" sz="3200" b="1" i="1" dirty="0">
              <a:solidFill>
                <a:schemeClr val="accent1"/>
              </a:solidFill>
              <a:effectLst>
                <a:outerShdw blurRad="38100" dist="25400" dir="5400000" algn="ctr" rotWithShape="0">
                  <a:srgbClr val="6E747A">
                    <a:alpha val="43000"/>
                  </a:srgbClr>
                </a:outerShdw>
              </a:effectLst>
              <a:sym typeface="+mn-ea"/>
            </a:endParaRPr>
          </a:p>
          <a:p>
            <a:endParaRPr lang="zh-CN" altLang="en-US" sz="4400" b="1" i="1" dirty="0"/>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extLst>
              <p:ext uri="{D42A27DB-BD31-4B8C-83A1-F6EECF244321}">
                <p14:modId xmlns:p14="http://schemas.microsoft.com/office/powerpoint/2010/main" val="2102050849"/>
              </p:ext>
            </p:extLst>
          </p:nvPr>
        </p:nvGraphicFramePr>
        <p:xfrm>
          <a:off x="316865" y="502920"/>
          <a:ext cx="11834495" cy="5109210"/>
        </p:xfrm>
        <a:graphic>
          <a:graphicData uri="http://schemas.openxmlformats.org/drawingml/2006/table">
            <a:tbl>
              <a:tblPr firstRow="1" bandRow="1">
                <a:tableStyleId>{5C22544A-7EE6-4342-B048-85BDC9FD1C3A}</a:tableStyleId>
              </a:tblPr>
              <a:tblGrid>
                <a:gridCol w="6847840"/>
                <a:gridCol w="4986655"/>
              </a:tblGrid>
              <a:tr h="584200">
                <a:tc>
                  <a:txBody>
                    <a:bodyPr/>
                    <a:lstStyle/>
                    <a:p>
                      <a:pPr>
                        <a:buNone/>
                      </a:pPr>
                      <a:endParaRPr lang="zh-CN" altLang="en-US" dirty="0"/>
                    </a:p>
                  </a:txBody>
                  <a:tcPr/>
                </a:tc>
                <a:tc>
                  <a:txBody>
                    <a:bodyPr/>
                    <a:lstStyle/>
                    <a:p>
                      <a:pPr>
                        <a:buNone/>
                      </a:pPr>
                      <a:r>
                        <a:rPr lang="en-US" altLang="zh-CN"/>
                        <a:t>             </a:t>
                      </a:r>
                      <a:r>
                        <a:rPr lang="zh-CN" altLang="en-US"/>
                        <a:t>陳家祠  </a:t>
                      </a:r>
                    </a:p>
                  </a:txBody>
                  <a:tcPr/>
                </a:tc>
              </a:tr>
              <a:tr h="583565">
                <a:tc>
                  <a:txBody>
                    <a:bodyPr/>
                    <a:lstStyle/>
                    <a:p>
                      <a:pPr>
                        <a:buNone/>
                      </a:pPr>
                      <a:r>
                        <a:rPr lang="zh-CN" altLang="en-US" dirty="0"/>
                        <a:t>保育程度   </a:t>
                      </a:r>
                      <a:r>
                        <a:rPr lang="en-US" altLang="zh-CN" sz="1800" dirty="0">
                          <a:sym typeface="+mn-ea"/>
                        </a:rPr>
                        <a:t>(1</a:t>
                      </a:r>
                      <a:r>
                        <a:rPr lang="zh-CN" altLang="en-US" sz="1800" dirty="0">
                          <a:sym typeface="+mn-ea"/>
                        </a:rPr>
                        <a:t>最低</a:t>
                      </a:r>
                      <a:r>
                        <a:rPr lang="en-US" altLang="zh-CN" sz="1800" dirty="0">
                          <a:sym typeface="+mn-ea"/>
                        </a:rPr>
                        <a:t>,5</a:t>
                      </a:r>
                      <a:r>
                        <a:rPr lang="zh-CN" altLang="en-US" sz="1800" dirty="0">
                          <a:sym typeface="+mn-ea"/>
                        </a:rPr>
                        <a:t>最高）</a:t>
                      </a:r>
                      <a:endParaRPr lang="zh-CN" altLang="en-US" dirty="0"/>
                    </a:p>
                  </a:txBody>
                  <a:tcPr/>
                </a:tc>
                <a:tc>
                  <a:txBody>
                    <a:bodyPr/>
                    <a:lstStyle/>
                    <a:p>
                      <a:pPr>
                        <a:buNone/>
                      </a:pPr>
                      <a:r>
                        <a:rPr lang="en-US" altLang="zh-CN"/>
                        <a:t>        5</a:t>
                      </a:r>
                    </a:p>
                  </a:txBody>
                  <a:tcPr/>
                </a:tc>
              </a:tr>
              <a:tr h="584200">
                <a:tc>
                  <a:txBody>
                    <a:bodyPr/>
                    <a:lstStyle/>
                    <a:p>
                      <a:pPr>
                        <a:buNone/>
                      </a:pPr>
                      <a:r>
                        <a:rPr lang="zh-CN" altLang="en-US" dirty="0"/>
                        <a:t>罕有程度   </a:t>
                      </a:r>
                      <a:r>
                        <a:rPr lang="en-US" altLang="zh-CN" sz="1800" dirty="0">
                          <a:sym typeface="+mn-ea"/>
                        </a:rPr>
                        <a:t>(1</a:t>
                      </a:r>
                      <a:r>
                        <a:rPr lang="zh-CN" altLang="en-US" sz="1800" dirty="0">
                          <a:sym typeface="+mn-ea"/>
                        </a:rPr>
                        <a:t>最低</a:t>
                      </a:r>
                      <a:r>
                        <a:rPr lang="en-US" altLang="zh-CN" sz="1800" dirty="0">
                          <a:sym typeface="+mn-ea"/>
                        </a:rPr>
                        <a:t>,5</a:t>
                      </a:r>
                      <a:r>
                        <a:rPr lang="zh-CN" altLang="en-US" sz="1800" dirty="0">
                          <a:sym typeface="+mn-ea"/>
                        </a:rPr>
                        <a:t>最高）</a:t>
                      </a:r>
                      <a:endParaRPr lang="zh-CN" altLang="en-US" dirty="0"/>
                    </a:p>
                  </a:txBody>
                  <a:tcPr/>
                </a:tc>
                <a:tc>
                  <a:txBody>
                    <a:bodyPr/>
                    <a:lstStyle/>
                    <a:p>
                      <a:pPr>
                        <a:buNone/>
                      </a:pPr>
                      <a:r>
                        <a:rPr lang="en-US" altLang="zh-CN"/>
                        <a:t>        4  </a:t>
                      </a:r>
                    </a:p>
                  </a:txBody>
                  <a:tcPr/>
                </a:tc>
              </a:tr>
              <a:tr h="583565">
                <a:tc>
                  <a:txBody>
                    <a:bodyPr/>
                    <a:lstStyle/>
                    <a:p>
                      <a:pPr>
                        <a:buNone/>
                      </a:pPr>
                      <a:r>
                        <a:rPr lang="zh-CN" altLang="en-US"/>
                        <a:t>歷史價值程度   </a:t>
                      </a:r>
                      <a:r>
                        <a:rPr lang="en-US" altLang="zh-CN" sz="1800">
                          <a:sym typeface="+mn-ea"/>
                        </a:rPr>
                        <a:t>(1</a:t>
                      </a:r>
                      <a:r>
                        <a:rPr lang="zh-CN" altLang="en-US" sz="1800">
                          <a:sym typeface="+mn-ea"/>
                        </a:rPr>
                        <a:t>最低</a:t>
                      </a:r>
                      <a:r>
                        <a:rPr lang="en-US" altLang="zh-CN" sz="1800">
                          <a:sym typeface="+mn-ea"/>
                        </a:rPr>
                        <a:t>,5</a:t>
                      </a:r>
                      <a:r>
                        <a:rPr lang="zh-CN" altLang="en-US" sz="1800">
                          <a:sym typeface="+mn-ea"/>
                        </a:rPr>
                        <a:t>最高）</a:t>
                      </a:r>
                      <a:endParaRPr lang="zh-CN" altLang="en-US"/>
                    </a:p>
                  </a:txBody>
                  <a:tcPr/>
                </a:tc>
                <a:tc>
                  <a:txBody>
                    <a:bodyPr/>
                    <a:lstStyle/>
                    <a:p>
                      <a:pPr>
                        <a:buNone/>
                      </a:pPr>
                      <a:r>
                        <a:rPr lang="en-US" altLang="zh-CN"/>
                        <a:t>         4   </a:t>
                      </a:r>
                    </a:p>
                  </a:txBody>
                  <a:tcPr/>
                </a:tc>
              </a:tr>
              <a:tr h="584200">
                <a:tc>
                  <a:txBody>
                    <a:bodyPr/>
                    <a:lstStyle/>
                    <a:p>
                      <a:pPr>
                        <a:buNone/>
                      </a:pPr>
                      <a:r>
                        <a:rPr lang="zh-CN" altLang="en-US"/>
                        <a:t>建築價值程度  </a:t>
                      </a:r>
                      <a:r>
                        <a:rPr lang="en-US" altLang="zh-CN" sz="1800">
                          <a:sym typeface="+mn-ea"/>
                        </a:rPr>
                        <a:t>(1</a:t>
                      </a:r>
                      <a:r>
                        <a:rPr lang="zh-CN" altLang="en-US" sz="1800">
                          <a:sym typeface="+mn-ea"/>
                        </a:rPr>
                        <a:t>最低</a:t>
                      </a:r>
                      <a:r>
                        <a:rPr lang="en-US" altLang="zh-CN" sz="1800">
                          <a:sym typeface="+mn-ea"/>
                        </a:rPr>
                        <a:t>,5</a:t>
                      </a:r>
                      <a:r>
                        <a:rPr lang="zh-CN" altLang="en-US" sz="1800">
                          <a:sym typeface="+mn-ea"/>
                        </a:rPr>
                        <a:t>最高）</a:t>
                      </a:r>
                      <a:endParaRPr lang="zh-CN" altLang="en-US"/>
                    </a:p>
                  </a:txBody>
                  <a:tcPr/>
                </a:tc>
                <a:tc>
                  <a:txBody>
                    <a:bodyPr/>
                    <a:lstStyle/>
                    <a:p>
                      <a:pPr>
                        <a:buNone/>
                      </a:pPr>
                      <a:r>
                        <a:rPr lang="en-US" altLang="zh-CN"/>
                        <a:t>         4</a:t>
                      </a:r>
                    </a:p>
                  </a:txBody>
                  <a:tcPr/>
                </a:tc>
              </a:tr>
              <a:tr h="583565">
                <a:tc>
                  <a:txBody>
                    <a:bodyPr/>
                    <a:lstStyle/>
                    <a:p>
                      <a:pPr>
                        <a:buNone/>
                      </a:pPr>
                      <a:r>
                        <a:rPr lang="zh-CN" altLang="en-US" sz="1800">
                          <a:sym typeface="+mn-ea"/>
                        </a:rPr>
                        <a:t>社會價值程度  </a:t>
                      </a:r>
                      <a:r>
                        <a:rPr lang="en-US" altLang="zh-CN" sz="1800">
                          <a:sym typeface="+mn-ea"/>
                        </a:rPr>
                        <a:t>(1</a:t>
                      </a:r>
                      <a:r>
                        <a:rPr lang="zh-CN" altLang="en-US" sz="1800">
                          <a:sym typeface="+mn-ea"/>
                        </a:rPr>
                        <a:t>最低</a:t>
                      </a:r>
                      <a:r>
                        <a:rPr lang="en-US" altLang="zh-CN" sz="1800">
                          <a:sym typeface="+mn-ea"/>
                        </a:rPr>
                        <a:t>,5</a:t>
                      </a:r>
                      <a:r>
                        <a:rPr lang="zh-CN" altLang="en-US" sz="1800">
                          <a:sym typeface="+mn-ea"/>
                        </a:rPr>
                        <a:t>最高）</a:t>
                      </a:r>
                      <a:endParaRPr lang="zh-CN" altLang="en-US"/>
                    </a:p>
                  </a:txBody>
                  <a:tcPr/>
                </a:tc>
                <a:tc>
                  <a:txBody>
                    <a:bodyPr/>
                    <a:lstStyle/>
                    <a:p>
                      <a:pPr>
                        <a:buNone/>
                      </a:pPr>
                      <a:r>
                        <a:rPr lang="en-US" altLang="zh-CN"/>
                        <a:t>          3</a:t>
                      </a:r>
                    </a:p>
                  </a:txBody>
                  <a:tcPr/>
                </a:tc>
              </a:tr>
              <a:tr h="1021715">
                <a:tc>
                  <a:txBody>
                    <a:bodyPr/>
                    <a:lstStyle/>
                    <a:p>
                      <a:pPr>
                        <a:buNone/>
                      </a:pPr>
                      <a:r>
                        <a:rPr lang="zh-CN" altLang="en-US"/>
                        <a:t>真確程度  </a:t>
                      </a:r>
                      <a:r>
                        <a:rPr lang="zh-CN" altLang="en-US" sz="1800">
                          <a:sym typeface="+mn-ea"/>
                        </a:rPr>
                        <a:t>  </a:t>
                      </a:r>
                      <a:r>
                        <a:rPr lang="en-US" altLang="zh-CN" sz="1800">
                          <a:sym typeface="+mn-ea"/>
                        </a:rPr>
                        <a:t>(1</a:t>
                      </a:r>
                      <a:r>
                        <a:rPr lang="zh-CN" altLang="en-US" sz="1800">
                          <a:sym typeface="+mn-ea"/>
                        </a:rPr>
                        <a:t>最低</a:t>
                      </a:r>
                      <a:r>
                        <a:rPr lang="en-US" altLang="zh-CN" sz="1800">
                          <a:sym typeface="+mn-ea"/>
                        </a:rPr>
                        <a:t>,5</a:t>
                      </a:r>
                      <a:r>
                        <a:rPr lang="zh-CN" altLang="en-US" sz="1800">
                          <a:sym typeface="+mn-ea"/>
                        </a:rPr>
                        <a:t>最高）</a:t>
                      </a:r>
                      <a:endParaRPr lang="zh-CN" altLang="en-US" sz="1800"/>
                    </a:p>
                    <a:p>
                      <a:pPr>
                        <a:buNone/>
                      </a:pPr>
                      <a:endParaRPr lang="zh-CN" altLang="en-US"/>
                    </a:p>
                  </a:txBody>
                  <a:tcPr/>
                </a:tc>
                <a:tc>
                  <a:txBody>
                    <a:bodyPr/>
                    <a:lstStyle/>
                    <a:p>
                      <a:pPr>
                        <a:buNone/>
                      </a:pPr>
                      <a:r>
                        <a:rPr lang="en-US" altLang="zh-CN"/>
                        <a:t>         5</a:t>
                      </a:r>
                    </a:p>
                  </a:txBody>
                  <a:tcPr/>
                </a:tc>
              </a:tr>
              <a:tr h="584200">
                <a:tc>
                  <a:txBody>
                    <a:bodyPr/>
                    <a:lstStyle/>
                    <a:p>
                      <a:pPr>
                        <a:buNone/>
                      </a:pPr>
                      <a:endParaRPr lang="zh-CN" altLang="en-US"/>
                    </a:p>
                  </a:txBody>
                  <a:tcPr/>
                </a:tc>
                <a:tc>
                  <a:txBody>
                    <a:bodyPr/>
                    <a:lstStyle/>
                    <a:p>
                      <a:pPr>
                        <a:buNone/>
                      </a:pPr>
                      <a:endParaRPr lang="zh-CN" altLang="en-US" dirty="0"/>
                    </a:p>
                  </a:txBody>
                  <a:tcPr/>
                </a:tc>
              </a:tr>
            </a:tbl>
          </a:graphicData>
        </a:graphic>
      </p:graphicFrame>
      <p:pic>
        <p:nvPicPr>
          <p:cNvPr id="9" name="图片 8" descr="timg (5)"/>
          <p:cNvPicPr>
            <a:picLocks noChangeAspect="1"/>
          </p:cNvPicPr>
          <p:nvPr/>
        </p:nvPicPr>
        <p:blipFill>
          <a:blip r:embed="rId3"/>
          <a:stretch>
            <a:fillRect/>
          </a:stretch>
        </p:blipFill>
        <p:spPr>
          <a:xfrm>
            <a:off x="9732010" y="4541520"/>
            <a:ext cx="2419350" cy="2238375"/>
          </a:xfrm>
          <a:prstGeom prst="rect">
            <a:avLst/>
          </a:prstGeom>
        </p:spPr>
      </p:pic>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6600" b="1" i="1" dirty="0" smtClean="0">
                <a:ln/>
                <a:solidFill>
                  <a:schemeClr val="tx1"/>
                </a:solidFill>
                <a:effectLst>
                  <a:outerShdw blurRad="38100" dist="19050" dir="2700000" algn="tl" rotWithShape="0">
                    <a:schemeClr val="dk1">
                      <a:alpha val="40000"/>
                    </a:schemeClr>
                  </a:outerShdw>
                </a:effectLst>
              </a:rPr>
              <a:t>     </a:t>
            </a:r>
            <a:r>
              <a:rPr lang="zh-CN" altLang="en-US" sz="6600" b="1" i="1" dirty="0" smtClean="0">
                <a:ln/>
                <a:solidFill>
                  <a:schemeClr val="tx1"/>
                </a:solidFill>
                <a:effectLst>
                  <a:outerShdw blurRad="38100" dist="19050" dir="2700000" algn="tl" rotWithShape="0">
                    <a:schemeClr val="dk1">
                      <a:alpha val="40000"/>
                    </a:schemeClr>
                  </a:outerShdw>
                </a:effectLst>
              </a:rPr>
              <a:t>大家</a:t>
            </a:r>
            <a:r>
              <a:rPr lang="zh-CN" altLang="en-US" sz="6600" b="1" i="1">
                <a:ln/>
                <a:effectLst>
                  <a:outerShdw blurRad="38100" dist="19050" dir="2700000" algn="tl" rotWithShape="0">
                    <a:schemeClr val="dk1">
                      <a:alpha val="40000"/>
                    </a:schemeClr>
                  </a:outerShdw>
                </a:effectLst>
              </a:rPr>
              <a:t>可以</a:t>
            </a:r>
            <a:r>
              <a:rPr lang="zh-CN" altLang="en-US" sz="6600" b="1" i="1" smtClean="0">
                <a:ln/>
                <a:effectLst>
                  <a:outerShdw blurRad="38100" dist="19050" dir="2700000" algn="tl" rotWithShape="0">
                    <a:schemeClr val="dk1">
                      <a:alpha val="40000"/>
                    </a:schemeClr>
                  </a:outerShdw>
                </a:effectLst>
              </a:rPr>
              <a:t>先看</a:t>
            </a:r>
            <a:r>
              <a:rPr lang="zh-CN" altLang="en-US" sz="6600" b="1" i="1" dirty="0" smtClean="0">
                <a:ln/>
                <a:solidFill>
                  <a:schemeClr val="tx1"/>
                </a:solidFill>
                <a:effectLst>
                  <a:outerShdw blurRad="38100" dist="19050" dir="2700000" algn="tl" rotWithShape="0">
                    <a:schemeClr val="dk1">
                      <a:alpha val="40000"/>
                    </a:schemeClr>
                  </a:outerShdw>
                </a:effectLst>
              </a:rPr>
              <a:t>一则新闻</a:t>
            </a:r>
            <a:endParaRPr lang="zh-CN" altLang="en-US" sz="6600" b="1" i="1" dirty="0">
              <a:ln/>
              <a:solidFill>
                <a:schemeClr val="tx1"/>
              </a:solidFill>
              <a:effectLst>
                <a:outerShdw blurRad="38100" dist="19050" dir="2700000" algn="tl" rotWithShape="0">
                  <a:schemeClr val="dk1">
                    <a:alpha val="40000"/>
                  </a:schemeClr>
                </a:outerShdw>
              </a:effectLst>
            </a:endParaRPr>
          </a:p>
        </p:txBody>
      </p:sp>
      <p:pic>
        <p:nvPicPr>
          <p:cNvPr id="4" name="内容占位符 3" descr="u=262237128,1296757042&amp;fm=27&amp;gp=0"/>
          <p:cNvPicPr>
            <a:picLocks noGrp="1" noChangeAspect="1"/>
          </p:cNvPicPr>
          <p:nvPr>
            <p:ph idx="1"/>
          </p:nvPr>
        </p:nvPicPr>
        <p:blipFill>
          <a:blip r:embed="rId2"/>
          <a:stretch>
            <a:fillRect/>
          </a:stretch>
        </p:blipFill>
        <p:spPr>
          <a:xfrm>
            <a:off x="259715" y="1475740"/>
            <a:ext cx="11672570" cy="6757670"/>
          </a:xfrm>
          <a:prstGeom prst="rect">
            <a:avLst/>
          </a:prstGeom>
        </p:spPr>
      </p:pic>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171210222020"/>
          <p:cNvPicPr>
            <a:picLocks noChangeAspect="1"/>
          </p:cNvPicPr>
          <p:nvPr/>
        </p:nvPicPr>
        <p:blipFill>
          <a:blip r:embed="rId2"/>
          <a:stretch>
            <a:fillRect/>
          </a:stretch>
        </p:blipFill>
        <p:spPr>
          <a:xfrm>
            <a:off x="651510" y="115570"/>
            <a:ext cx="10691495" cy="6733540"/>
          </a:xfrm>
          <a:prstGeom prst="rect">
            <a:avLst/>
          </a:prstGeom>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4269101453,2845817060&amp;fm=27&amp;gp=0"/>
          <p:cNvPicPr>
            <a:picLocks noChangeAspect="1"/>
          </p:cNvPicPr>
          <p:nvPr/>
        </p:nvPicPr>
        <p:blipFill>
          <a:blip r:embed="rId3"/>
          <a:stretch>
            <a:fillRect/>
          </a:stretch>
        </p:blipFill>
        <p:spPr>
          <a:xfrm>
            <a:off x="-97790" y="129540"/>
            <a:ext cx="12386945" cy="6872605"/>
          </a:xfrm>
          <a:prstGeom prst="rect">
            <a:avLst/>
          </a:prstGeom>
        </p:spPr>
      </p:pic>
      <p:sp>
        <p:nvSpPr>
          <p:cNvPr id="2" name="标题 1"/>
          <p:cNvSpPr>
            <a:spLocks noGrp="1"/>
          </p:cNvSpPr>
          <p:nvPr>
            <p:ph type="ctrTitle"/>
          </p:nvPr>
        </p:nvSpPr>
        <p:spPr>
          <a:xfrm>
            <a:off x="1524000" y="408305"/>
            <a:ext cx="9144000" cy="1649730"/>
          </a:xfrm>
        </p:spPr>
        <p:txBody>
          <a:bodyPr>
            <a:scene3d>
              <a:camera prst="orthographicFront"/>
              <a:lightRig rig="soft" dir="t">
                <a:rot lat="0" lon="0" rev="15600000"/>
              </a:lightRig>
            </a:scene3d>
            <a:sp3d extrusionH="57150" prstMaterial="softEdge">
              <a:bevelT w="25400" h="38100"/>
            </a:sp3d>
          </a:bodyPr>
          <a:lstStyle/>
          <a:p>
            <a:r>
              <a:rPr lang="zh-CN" altLang="en-US" sz="4000" b="1" i="1" dirty="0">
                <a:solidFill>
                  <a:schemeClr val="accent4"/>
                </a:solidFill>
                <a:effectLst/>
              </a:rPr>
              <a:t>哪些文物古跡是居民最為重視？其重視的原因是什麼？</a:t>
            </a:r>
          </a:p>
        </p:txBody>
      </p:sp>
      <p:sp>
        <p:nvSpPr>
          <p:cNvPr id="3" name="副标题 2"/>
          <p:cNvSpPr>
            <a:spLocks noGrp="1"/>
          </p:cNvSpPr>
          <p:nvPr>
            <p:ph type="subTitle" idx="1"/>
          </p:nvPr>
        </p:nvSpPr>
        <p:spPr>
          <a:xfrm>
            <a:off x="1524000" y="2620010"/>
            <a:ext cx="9144000" cy="2637790"/>
          </a:xfrm>
        </p:spPr>
        <p:txBody>
          <a:bodyPr>
            <a:noAutofit/>
            <a:scene3d>
              <a:camera prst="orthographicFront"/>
              <a:lightRig rig="soft" dir="t">
                <a:rot lat="0" lon="0" rev="15600000"/>
              </a:lightRig>
            </a:scene3d>
            <a:sp3d extrusionH="57150" prstMaterial="softEdge">
              <a:bevelT w="25400" h="38100"/>
            </a:sp3d>
          </a:bodyPr>
          <a:lstStyle/>
          <a:p>
            <a:r>
              <a:rPr lang="zh-CN" altLang="en-US" sz="3200" b="1" i="1" dirty="0">
                <a:ln/>
                <a:solidFill>
                  <a:schemeClr val="accent4"/>
                </a:solidFill>
                <a:effectLst/>
              </a:rPr>
              <a:t>我們覺得陳家祠受居民重視，因為這些建築物擁有歷史悠久的文物，並且有歷史價值。並且受當地的政府重視和保護，而且是旅遊景點，可以吸引大量遊客。當地的居民會覺得陳家祠那種本地的那種特色的工藝品吸引大量遊客參觀，時而產生了民族的自豪感，所以受到陳家祠居民重視。</a:t>
            </a: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timg (3)"/>
          <p:cNvPicPr>
            <a:picLocks noChangeAspect="1"/>
          </p:cNvPicPr>
          <p:nvPr/>
        </p:nvPicPr>
        <p:blipFill>
          <a:blip r:embed="rId2"/>
          <a:stretch>
            <a:fillRect/>
          </a:stretch>
        </p:blipFill>
        <p:spPr>
          <a:xfrm>
            <a:off x="-993140" y="-664210"/>
            <a:ext cx="14177645" cy="8186420"/>
          </a:xfrm>
          <a:prstGeom prst="rect">
            <a:avLst/>
          </a:prstGeom>
        </p:spPr>
      </p:pic>
      <p:sp>
        <p:nvSpPr>
          <p:cNvPr id="2" name="标题 1"/>
          <p:cNvSpPr>
            <a:spLocks noGrp="1"/>
          </p:cNvSpPr>
          <p:nvPr>
            <p:ph type="ctrTitle"/>
          </p:nvPr>
        </p:nvSpPr>
        <p:spPr>
          <a:xfrm>
            <a:off x="1577311" y="-943445"/>
            <a:ext cx="9255760" cy="6689725"/>
          </a:xfrm>
        </p:spPr>
        <p:txBody>
          <a:bodyPr>
            <a:normAutofit/>
          </a:bodyPr>
          <a:lstStyle/>
          <a:p>
            <a:pPr algn="l"/>
            <a:r>
              <a:rPr lang="zh-CN" altLang="en-US" sz="4000" dirty="0" smtClean="0">
                <a:sym typeface="+mn-ea"/>
              </a:rPr>
              <a:t>組</a:t>
            </a:r>
            <a:r>
              <a:rPr lang="zh-TW" altLang="en-US" sz="4000" dirty="0" smtClean="0">
                <a:sym typeface="+mn-ea"/>
              </a:rPr>
              <a:t>長</a:t>
            </a:r>
            <a:r>
              <a:rPr lang="zh-TW" altLang="en-US" sz="4000" dirty="0">
                <a:sym typeface="+mn-ea"/>
              </a:rPr>
              <a:t>：</a:t>
            </a:r>
            <a:r>
              <a:rPr lang="zh-CN" altLang="en-US" sz="4000" dirty="0" smtClean="0">
                <a:sym typeface="+mn-ea"/>
              </a:rPr>
              <a:t>高</a:t>
            </a:r>
            <a:r>
              <a:rPr lang="zh-CN" altLang="en-US" sz="4000" dirty="0">
                <a:sym typeface="+mn-ea"/>
              </a:rPr>
              <a:t>樂鍵</a:t>
            </a:r>
            <a:r>
              <a:rPr lang="zh-CN" altLang="en-US" sz="4000" dirty="0"/>
              <a:t/>
            </a:r>
            <a:br>
              <a:rPr lang="zh-CN" altLang="en-US" sz="4000" dirty="0"/>
            </a:br>
            <a:r>
              <a:rPr lang="zh-TW" altLang="en-US" sz="4000" dirty="0" smtClean="0"/>
              <a:t>組員：</a:t>
            </a:r>
            <a:r>
              <a:rPr lang="zh-CN" altLang="en-US" sz="4000" dirty="0" smtClean="0">
                <a:sym typeface="+mn-ea"/>
              </a:rPr>
              <a:t>林子曦</a:t>
            </a:r>
            <a:r>
              <a:rPr lang="en-US" altLang="zh-CN" sz="4000" dirty="0">
                <a:sym typeface="+mn-ea"/>
              </a:rPr>
              <a:t/>
            </a:r>
            <a:br>
              <a:rPr lang="en-US" altLang="zh-CN" sz="4000" dirty="0">
                <a:sym typeface="+mn-ea"/>
              </a:rPr>
            </a:br>
            <a:r>
              <a:rPr lang="zh-TW" altLang="en-US" sz="4000" dirty="0" smtClean="0">
                <a:sym typeface="+mn-ea"/>
              </a:rPr>
              <a:t>　　　</a:t>
            </a:r>
            <a:r>
              <a:rPr lang="zh-CN" altLang="en-US" sz="4000" dirty="0" smtClean="0">
                <a:sym typeface="+mn-ea"/>
              </a:rPr>
              <a:t>葉</a:t>
            </a:r>
            <a:r>
              <a:rPr lang="zh-CN" altLang="en-US" sz="4000" dirty="0">
                <a:sym typeface="+mn-ea"/>
              </a:rPr>
              <a:t>栢熙</a:t>
            </a:r>
            <a:r>
              <a:rPr lang="zh-CN" altLang="en-US" sz="4000" dirty="0"/>
              <a:t/>
            </a:r>
            <a:br>
              <a:rPr lang="zh-CN" altLang="en-US" sz="4000" dirty="0"/>
            </a:br>
            <a:r>
              <a:rPr lang="zh-TW" altLang="en-US" sz="4000" dirty="0" smtClean="0"/>
              <a:t>　　　</a:t>
            </a:r>
            <a:r>
              <a:rPr lang="zh-CN" altLang="en-US" sz="4000" dirty="0" smtClean="0">
                <a:sym typeface="+mn-ea"/>
              </a:rPr>
              <a:t>李家晉</a:t>
            </a:r>
            <a:r>
              <a:rPr lang="zh-CN" altLang="en-US" sz="4000" dirty="0"/>
              <a:t/>
            </a:r>
            <a:br>
              <a:rPr lang="zh-CN" altLang="en-US" sz="4000" dirty="0"/>
            </a:br>
            <a:r>
              <a:rPr lang="zh-TW" altLang="en-US" sz="4000" dirty="0" smtClean="0"/>
              <a:t>　　　</a:t>
            </a:r>
            <a:r>
              <a:rPr lang="zh-CN" altLang="en-US" sz="4000" dirty="0" smtClean="0">
                <a:sym typeface="+mn-ea"/>
              </a:rPr>
              <a:t>徐柏然</a:t>
            </a:r>
            <a:r>
              <a:rPr lang="zh-CN" altLang="en-US" sz="4000" dirty="0"/>
              <a:t/>
            </a:r>
            <a:br>
              <a:rPr lang="zh-CN" altLang="en-US" sz="4000" dirty="0"/>
            </a:br>
            <a:r>
              <a:rPr lang="zh-TW" altLang="en-US" sz="4000" dirty="0" smtClean="0"/>
              <a:t>　　　</a:t>
            </a:r>
            <a:r>
              <a:rPr lang="zh-CN" altLang="en-US" sz="4000" dirty="0" smtClean="0">
                <a:sym typeface="+mn-ea"/>
              </a:rPr>
              <a:t>鄭俊豪</a:t>
            </a:r>
            <a:r>
              <a:rPr lang="zh-CN" altLang="en-US" dirty="0"/>
              <a:t/>
            </a:r>
            <a:br>
              <a:rPr lang="zh-CN" altLang="en-US" dirty="0"/>
            </a:br>
            <a:endParaRPr lang="zh-CN" altLang="en-US" dirty="0"/>
          </a:p>
        </p:txBody>
      </p:sp>
      <p:sp>
        <p:nvSpPr>
          <p:cNvPr id="3" name="副标题 2"/>
          <p:cNvSpPr>
            <a:spLocks noGrp="1"/>
          </p:cNvSpPr>
          <p:nvPr>
            <p:ph type="subTitle" idx="1"/>
          </p:nvPr>
        </p:nvSpPr>
        <p:spPr>
          <a:xfrm flipV="1">
            <a:off x="1524000" y="5905500"/>
            <a:ext cx="1123950" cy="76200"/>
          </a:xfrm>
        </p:spPr>
        <p:txBody>
          <a:bodyPr>
            <a:noAutofit/>
          </a:bodyPr>
          <a:lstStyle/>
          <a:p>
            <a:endParaRPr lang="zh-CN" altLang="en-US" sz="7200" dirty="0"/>
          </a:p>
        </p:txBody>
      </p:sp>
      <p:pic>
        <p:nvPicPr>
          <p:cNvPr id="5" name="图片 1" descr="QQ图片20171208073622"/>
          <p:cNvPicPr>
            <a:picLocks noChangeAspect="1"/>
          </p:cNvPicPr>
          <p:nvPr/>
        </p:nvPicPr>
        <p:blipFill>
          <a:blip r:embed="rId3"/>
          <a:stretch>
            <a:fillRect/>
          </a:stretch>
        </p:blipFill>
        <p:spPr>
          <a:xfrm>
            <a:off x="5165090" y="945193"/>
            <a:ext cx="6618411" cy="4967613"/>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2)"/>
          <p:cNvPicPr>
            <a:picLocks noChangeAspect="1"/>
          </p:cNvPicPr>
          <p:nvPr/>
        </p:nvPicPr>
        <p:blipFill>
          <a:blip r:embed="rId3"/>
          <a:stretch>
            <a:fillRect/>
          </a:stretch>
        </p:blipFill>
        <p:spPr>
          <a:xfrm>
            <a:off x="-52705" y="-257810"/>
            <a:ext cx="12296775" cy="7374255"/>
          </a:xfrm>
          <a:prstGeom prst="rect">
            <a:avLst/>
          </a:prstGeom>
        </p:spPr>
      </p:pic>
      <p:sp>
        <p:nvSpPr>
          <p:cNvPr id="2" name="标题 1"/>
          <p:cNvSpPr>
            <a:spLocks noGrp="1"/>
          </p:cNvSpPr>
          <p:nvPr>
            <p:ph type="ctrTitle"/>
          </p:nvPr>
        </p:nvSpPr>
        <p:spPr>
          <a:xfrm>
            <a:off x="1524000" y="429895"/>
            <a:ext cx="9144000" cy="1963420"/>
          </a:xfrm>
        </p:spPr>
        <p:txBody>
          <a:bodyPr/>
          <a:lstStyle/>
          <a:p>
            <a:r>
              <a:rPr lang="zh-CN" altLang="en-US" sz="4400" b="1" i="1" u="sng">
                <a:ln w="22225">
                  <a:solidFill>
                    <a:schemeClr val="accent2"/>
                  </a:solidFill>
                  <a:prstDash val="solid"/>
                </a:ln>
                <a:solidFill>
                  <a:schemeClr val="accent2">
                    <a:lumMod val="40000"/>
                    <a:lumOff val="60000"/>
                  </a:schemeClr>
                </a:solidFill>
                <a:effectLst/>
              </a:rPr>
              <a:t>政府的評級制度對文物古跡的保存是有效的嗎？</a:t>
            </a:r>
          </a:p>
        </p:txBody>
      </p:sp>
      <p:sp>
        <p:nvSpPr>
          <p:cNvPr id="3" name="副标题 2"/>
          <p:cNvSpPr>
            <a:spLocks noGrp="1"/>
          </p:cNvSpPr>
          <p:nvPr>
            <p:ph type="subTitle" idx="1"/>
          </p:nvPr>
        </p:nvSpPr>
        <p:spPr>
          <a:xfrm>
            <a:off x="385445" y="2531745"/>
            <a:ext cx="11666220" cy="1455420"/>
          </a:xfrm>
        </p:spPr>
        <p:txBody>
          <a:bodyPr>
            <a:noAutofit/>
          </a:bodyPr>
          <a:lstStyle/>
          <a:p>
            <a:pPr algn="l"/>
            <a:r>
              <a:rPr lang="zh-CN" altLang="en-US" sz="4800" dirty="0"/>
              <a:t>我們認為是有效的，因為政府的評級是有著一定的規定制度的。如果沒有政府的評級的話，人們對某個景區</a:t>
            </a:r>
            <a:r>
              <a:rPr lang="zh-CN" altLang="en-US" sz="4800" dirty="0" smtClean="0"/>
              <a:t>就</a:t>
            </a:r>
            <a:r>
              <a:rPr lang="zh-TW" altLang="en-US" sz="4800" dirty="0" smtClean="0"/>
              <a:t>不知道文物古蹟的存在。評級有推廣該文物古蹟的作用</a:t>
            </a:r>
            <a:r>
              <a:rPr lang="zh-CN" altLang="en-US" sz="4800" dirty="0" smtClean="0"/>
              <a:t>。</a:t>
            </a:r>
            <a:r>
              <a:rPr lang="zh-CN" altLang="en-US" sz="4800" dirty="0"/>
              <a:t>所以</a:t>
            </a:r>
            <a:r>
              <a:rPr lang="zh-CN" altLang="en-US" sz="4800" dirty="0" smtClean="0"/>
              <a:t>我</a:t>
            </a:r>
            <a:r>
              <a:rPr lang="zh-TW" altLang="en-US" sz="4800" dirty="0" smtClean="0"/>
              <a:t>們</a:t>
            </a:r>
            <a:r>
              <a:rPr lang="zh-TW" altLang="en-US" sz="4800" dirty="0" smtClean="0"/>
              <a:t>認為</a:t>
            </a:r>
            <a:r>
              <a:rPr lang="zh-CN" altLang="en-US" sz="4800" dirty="0" smtClean="0"/>
              <a:t>政府</a:t>
            </a:r>
            <a:r>
              <a:rPr lang="zh-CN" altLang="en-US" sz="4800" dirty="0"/>
              <a:t>的評級文物古跡的保存是</a:t>
            </a:r>
            <a:r>
              <a:rPr lang="zh-CN" altLang="en-US" sz="4800" dirty="0" smtClean="0"/>
              <a:t>有效的</a:t>
            </a:r>
            <a:r>
              <a:rPr lang="zh-TW" altLang="en-US" sz="4800" dirty="0" smtClean="0"/>
              <a:t>。</a:t>
            </a:r>
            <a:endParaRPr lang="zh-CN" altLang="en-US" sz="4800" dirty="0"/>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3156638004,2702203078&amp;fm=27&amp;gp=0"/>
          <p:cNvPicPr>
            <a:picLocks noChangeAspect="1"/>
          </p:cNvPicPr>
          <p:nvPr/>
        </p:nvPicPr>
        <p:blipFill>
          <a:blip r:embed="rId2"/>
          <a:stretch>
            <a:fillRect/>
          </a:stretch>
        </p:blipFill>
        <p:spPr>
          <a:xfrm>
            <a:off x="22225" y="-150495"/>
            <a:ext cx="12058015" cy="6977380"/>
          </a:xfrm>
          <a:prstGeom prst="rect">
            <a:avLst/>
          </a:prstGeom>
        </p:spPr>
      </p:pic>
      <p:sp>
        <p:nvSpPr>
          <p:cNvPr id="2" name="标题 1"/>
          <p:cNvSpPr>
            <a:spLocks noGrp="1"/>
          </p:cNvSpPr>
          <p:nvPr>
            <p:ph type="ctrTitle"/>
          </p:nvPr>
        </p:nvSpPr>
        <p:spPr>
          <a:xfrm>
            <a:off x="1524000" y="452755"/>
            <a:ext cx="9144000" cy="1741170"/>
          </a:xfrm>
        </p:spPr>
        <p:txBody>
          <a:bodyPr/>
          <a:lstStyle/>
          <a:p>
            <a:r>
              <a:rPr lang="zh-CN" altLang="en-US" sz="4000" b="1" i="1" u="sng">
                <a:ln w="22225">
                  <a:solidFill>
                    <a:schemeClr val="accent2"/>
                  </a:solidFill>
                  <a:prstDash val="solid"/>
                </a:ln>
                <a:solidFill>
                  <a:schemeClr val="accent2">
                    <a:lumMod val="40000"/>
                    <a:lumOff val="60000"/>
                  </a:schemeClr>
                </a:solidFill>
                <a:effectLst/>
              </a:rPr>
              <a:t>你有更好的方法來保育歷史文物嗎？</a:t>
            </a:r>
          </a:p>
        </p:txBody>
      </p:sp>
      <p:sp>
        <p:nvSpPr>
          <p:cNvPr id="3" name="副标题 2"/>
          <p:cNvSpPr>
            <a:spLocks noGrp="1"/>
          </p:cNvSpPr>
          <p:nvPr>
            <p:ph type="subTitle" idx="1"/>
          </p:nvPr>
        </p:nvSpPr>
        <p:spPr>
          <a:xfrm>
            <a:off x="1479232" y="2687638"/>
            <a:ext cx="9144000" cy="1655762"/>
          </a:xfrm>
        </p:spPr>
        <p:txBody>
          <a:bodyPr>
            <a:noAutofit/>
          </a:bodyPr>
          <a:lstStyle/>
          <a:p>
            <a:pPr algn="l"/>
            <a:r>
              <a:rPr lang="zh-CN" altLang="en-US" sz="4000" b="1" dirty="0"/>
              <a:t>有，可以使讓國家創立一個</a:t>
            </a:r>
            <a:r>
              <a:rPr lang="en-US" altLang="zh-CN" sz="4000" b="1" dirty="0"/>
              <a:t>[</a:t>
            </a:r>
            <a:r>
              <a:rPr lang="zh-CN" altLang="en-US" sz="4000" b="1" dirty="0"/>
              <a:t>國家文物保育局</a:t>
            </a:r>
            <a:r>
              <a:rPr lang="en-US" altLang="zh-CN" sz="4000" b="1" dirty="0"/>
              <a:t>]</a:t>
            </a:r>
            <a:r>
              <a:rPr lang="zh-CN" altLang="en-US" sz="4000" b="1" dirty="0"/>
              <a:t>專門來檢查當地的文物保育，並按時修補缺陷。並且要建造防止天災的建築物來保護文物。這樣文物可以得到很好的保育，而且又不會受到破壞。</a:t>
            </a:r>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图片20171208073622"/>
          <p:cNvPicPr>
            <a:picLocks noChangeAspect="1"/>
          </p:cNvPicPr>
          <p:nvPr/>
        </p:nvPicPr>
        <p:blipFill>
          <a:blip r:embed="rId2"/>
          <a:stretch>
            <a:fillRect/>
          </a:stretch>
        </p:blipFill>
        <p:spPr>
          <a:xfrm rot="20100000">
            <a:off x="565785" y="518795"/>
            <a:ext cx="4142105" cy="3108960"/>
          </a:xfrm>
          <a:prstGeom prst="rect">
            <a:avLst/>
          </a:prstGeom>
        </p:spPr>
      </p:pic>
      <p:pic>
        <p:nvPicPr>
          <p:cNvPr id="3" name="图片 2" descr="QQ图片20171208073543"/>
          <p:cNvPicPr>
            <a:picLocks noChangeAspect="1"/>
          </p:cNvPicPr>
          <p:nvPr/>
        </p:nvPicPr>
        <p:blipFill>
          <a:blip r:embed="rId3"/>
          <a:stretch>
            <a:fillRect/>
          </a:stretch>
        </p:blipFill>
        <p:spPr>
          <a:xfrm rot="900000">
            <a:off x="9353550" y="251460"/>
            <a:ext cx="2311400" cy="3079115"/>
          </a:xfrm>
          <a:prstGeom prst="rect">
            <a:avLst/>
          </a:prstGeom>
        </p:spPr>
      </p:pic>
      <p:pic>
        <p:nvPicPr>
          <p:cNvPr id="4" name="图片 3" descr="QQ图片20171208073552"/>
          <p:cNvPicPr>
            <a:picLocks noChangeAspect="1"/>
          </p:cNvPicPr>
          <p:nvPr/>
        </p:nvPicPr>
        <p:blipFill>
          <a:blip r:embed="rId4"/>
          <a:stretch>
            <a:fillRect/>
          </a:stretch>
        </p:blipFill>
        <p:spPr>
          <a:xfrm rot="660000">
            <a:off x="4779645" y="193675"/>
            <a:ext cx="4215130" cy="2894330"/>
          </a:xfrm>
          <a:prstGeom prst="rect">
            <a:avLst/>
          </a:prstGeom>
        </p:spPr>
      </p:pic>
      <p:pic>
        <p:nvPicPr>
          <p:cNvPr id="5" name="图片 4" descr="QQ图片20171208073603"/>
          <p:cNvPicPr>
            <a:picLocks noChangeAspect="1"/>
          </p:cNvPicPr>
          <p:nvPr/>
        </p:nvPicPr>
        <p:blipFill>
          <a:blip r:embed="rId5"/>
          <a:stretch>
            <a:fillRect/>
          </a:stretch>
        </p:blipFill>
        <p:spPr>
          <a:xfrm>
            <a:off x="2427605" y="3577590"/>
            <a:ext cx="3993515" cy="2997200"/>
          </a:xfrm>
          <a:prstGeom prst="rect">
            <a:avLst/>
          </a:prstGeom>
        </p:spPr>
      </p:pic>
      <p:pic>
        <p:nvPicPr>
          <p:cNvPr id="6" name="图片 5" descr="QQ图片20171208073519"/>
          <p:cNvPicPr>
            <a:picLocks noChangeAspect="1"/>
          </p:cNvPicPr>
          <p:nvPr/>
        </p:nvPicPr>
        <p:blipFill>
          <a:blip r:embed="rId6"/>
          <a:stretch>
            <a:fillRect/>
          </a:stretch>
        </p:blipFill>
        <p:spPr>
          <a:xfrm rot="900000">
            <a:off x="6847205" y="3308985"/>
            <a:ext cx="4152265" cy="31165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2978785"/>
          </a:xfrm>
        </p:spPr>
        <p:txBody>
          <a:bodyPr/>
          <a:lstStyle/>
          <a:p>
            <a:r>
              <a:rPr lang="en-US" altLang="zh-CN"/>
              <a:t>                             </a:t>
            </a:r>
            <a:r>
              <a:rPr lang="en-US" altLang="zh-CN" sz="6000" b="1" i="1"/>
              <a:t> </a:t>
            </a:r>
            <a:r>
              <a:rPr lang="zh-CN" altLang="en-US" sz="6000" b="1" i="1"/>
              <a:t>謝謝觀看</a:t>
            </a:r>
          </a:p>
        </p:txBody>
      </p:sp>
      <p:pic>
        <p:nvPicPr>
          <p:cNvPr id="3" name="图片 2" descr="timg (1)"/>
          <p:cNvPicPr>
            <a:picLocks noChangeAspect="1"/>
          </p:cNvPicPr>
          <p:nvPr/>
        </p:nvPicPr>
        <p:blipFill>
          <a:blip r:embed="rId2"/>
          <a:stretch>
            <a:fillRect/>
          </a:stretch>
        </p:blipFill>
        <p:spPr>
          <a:xfrm>
            <a:off x="3101340" y="2214245"/>
            <a:ext cx="6320790" cy="4058920"/>
          </a:xfrm>
          <a:prstGeom prst="rect">
            <a:avLst/>
          </a:prstGeom>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171207223527"/>
          <p:cNvPicPr>
            <a:picLocks noChangeAspect="1"/>
          </p:cNvPicPr>
          <p:nvPr/>
        </p:nvPicPr>
        <p:blipFill>
          <a:blip r:embed="rId2"/>
          <a:stretch>
            <a:fillRect/>
          </a:stretch>
        </p:blipFill>
        <p:spPr>
          <a:xfrm>
            <a:off x="-455930" y="-211455"/>
            <a:ext cx="12691745" cy="7548880"/>
          </a:xfrm>
          <a:prstGeom prst="rect">
            <a:avLst/>
          </a:prstGeom>
        </p:spPr>
      </p:pic>
      <p:sp>
        <p:nvSpPr>
          <p:cNvPr id="2" name="标题 1"/>
          <p:cNvSpPr>
            <a:spLocks noGrp="1"/>
          </p:cNvSpPr>
          <p:nvPr>
            <p:ph type="title"/>
          </p:nvPr>
        </p:nvSpPr>
        <p:spPr/>
        <p:txBody>
          <a:bodyPr/>
          <a:lstStyle/>
          <a:p>
            <a:r>
              <a:rPr lang="en-US" altLang="zh-CN" sz="5400" b="1" i="1" dirty="0">
                <a:solidFill>
                  <a:srgbClr val="7030A0"/>
                </a:solidFill>
              </a:rPr>
              <a:t>               </a:t>
            </a:r>
            <a:r>
              <a:rPr lang="zh-CN" altLang="en-US" sz="5400" b="1" i="1" dirty="0">
                <a:solidFill>
                  <a:srgbClr val="7030A0"/>
                </a:solidFill>
              </a:rPr>
              <a:t>陳家祠建築年份</a:t>
            </a:r>
          </a:p>
        </p:txBody>
      </p:sp>
      <p:sp>
        <p:nvSpPr>
          <p:cNvPr id="3" name="内容占位符 2"/>
          <p:cNvSpPr>
            <a:spLocks noGrp="1"/>
          </p:cNvSpPr>
          <p:nvPr>
            <p:ph idx="1"/>
          </p:nvPr>
        </p:nvSpPr>
        <p:spPr>
          <a:xfrm>
            <a:off x="1159920" y="2365375"/>
            <a:ext cx="9460043" cy="4492625"/>
          </a:xfrm>
        </p:spPr>
        <p:txBody>
          <a:bodyPr>
            <a:noAutofit/>
          </a:bodyPr>
          <a:lstStyle/>
          <a:p>
            <a:pPr marL="85725" lvl="8" indent="0" defTabSz="914400">
              <a:buNone/>
              <a:tabLst>
                <a:tab pos="268605" algn="l"/>
              </a:tabLst>
            </a:pPr>
            <a:r>
              <a:rPr lang="zh-CN" altLang="en-US" sz="3600" b="1" dirty="0">
                <a:ln w="22225">
                  <a:solidFill>
                    <a:schemeClr val="accent2"/>
                  </a:solidFill>
                  <a:prstDash val="solid"/>
                </a:ln>
                <a:solidFill>
                  <a:schemeClr val="accent2">
                    <a:lumMod val="40000"/>
                    <a:lumOff val="60000"/>
                  </a:schemeClr>
                </a:solidFill>
                <a:effectLst/>
              </a:rPr>
              <a:t>陳家祠堂（陳氏書院）位於廣州市</a:t>
            </a:r>
            <a:r>
              <a:rPr lang="zh-CN" altLang="en-US" sz="3600" b="1" dirty="0" smtClean="0">
                <a:ln w="22225">
                  <a:solidFill>
                    <a:schemeClr val="accent2"/>
                  </a:solidFill>
                  <a:prstDash val="solid"/>
                </a:ln>
                <a:solidFill>
                  <a:schemeClr val="accent2">
                    <a:lumMod val="40000"/>
                    <a:lumOff val="60000"/>
                  </a:schemeClr>
                </a:solidFill>
                <a:effectLst/>
              </a:rPr>
              <a:t>中山路</a:t>
            </a:r>
            <a:r>
              <a:rPr lang="zh-CN" altLang="en-US" sz="3600" b="1" dirty="0">
                <a:ln w="22225">
                  <a:solidFill>
                    <a:schemeClr val="accent2"/>
                  </a:solidFill>
                  <a:prstDash val="solid"/>
                </a:ln>
                <a:solidFill>
                  <a:schemeClr val="accent2">
                    <a:lumMod val="40000"/>
                    <a:lumOff val="60000"/>
                  </a:schemeClr>
                </a:solidFill>
                <a:effectLst/>
              </a:rPr>
              <a:t>。陳氏書院籌建於</a:t>
            </a:r>
            <a:r>
              <a:rPr lang="zh-CN" altLang="en-US" sz="3600" b="1" dirty="0">
                <a:ln w="22225">
                  <a:solidFill>
                    <a:schemeClr val="accent2"/>
                  </a:solidFill>
                  <a:prstDash val="solid"/>
                </a:ln>
                <a:solidFill>
                  <a:schemeClr val="accent2">
                    <a:lumMod val="40000"/>
                    <a:lumOff val="60000"/>
                  </a:schemeClr>
                </a:solidFill>
                <a:effectLst/>
                <a:sym typeface="+mn-ea"/>
              </a:rPr>
              <a:t>清光緒十四年（1888年）</a:t>
            </a:r>
            <a:r>
              <a:rPr lang="zh-CN" altLang="en-US" sz="3600" b="1" dirty="0">
                <a:ln w="22225">
                  <a:solidFill>
                    <a:schemeClr val="accent2"/>
                  </a:solidFill>
                  <a:prstDash val="solid"/>
                </a:ln>
                <a:solidFill>
                  <a:schemeClr val="accent2">
                    <a:lumMod val="40000"/>
                    <a:lumOff val="60000"/>
                  </a:schemeClr>
                </a:solidFill>
                <a:effectLst/>
              </a:rPr>
              <a:t>，二十年（1894年）落成，是廣東省各地陳氏宗族共同捐資興建的“合族祠”。</a:t>
            </a:r>
          </a:p>
        </p:txBody>
      </p:sp>
    </p:spTree>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850" y="349885"/>
            <a:ext cx="10515600" cy="2005330"/>
          </a:xfrm>
        </p:spPr>
        <p:txBody>
          <a:bodyPr>
            <a:normAutofit/>
          </a:bodyPr>
          <a:lstStyle/>
          <a:p>
            <a:r>
              <a:rPr lang="en-US" altLang="zh-CN"/>
              <a:t>                 </a:t>
            </a:r>
            <a:r>
              <a:rPr lang="en-US" altLang="zh-CN" b="1" i="1">
                <a:solidFill>
                  <a:srgbClr val="7030A0"/>
                </a:solidFill>
              </a:rPr>
              <a:t> </a:t>
            </a:r>
            <a:r>
              <a:rPr lang="zh-CN" altLang="en-US" b="1" i="1">
                <a:solidFill>
                  <a:srgbClr val="7030A0"/>
                </a:solidFill>
              </a:rPr>
              <a:t>陳家祠歷史簡介</a:t>
            </a:r>
            <a:r>
              <a:rPr lang="zh-CN" altLang="en-US"/>
              <a:t/>
            </a:r>
            <a:br>
              <a:rPr lang="zh-CN" altLang="en-US"/>
            </a:br>
            <a:endParaRPr lang="zh-CN" altLang="en-US"/>
          </a:p>
        </p:txBody>
      </p:sp>
      <p:sp>
        <p:nvSpPr>
          <p:cNvPr id="3" name="文本占位符 2"/>
          <p:cNvSpPr>
            <a:spLocks noGrp="1"/>
          </p:cNvSpPr>
          <p:nvPr>
            <p:ph type="body" idx="1"/>
          </p:nvPr>
        </p:nvSpPr>
        <p:spPr>
          <a:xfrm>
            <a:off x="831850" y="1955405"/>
            <a:ext cx="10515600" cy="3457575"/>
          </a:xfrm>
        </p:spPr>
        <p:txBody>
          <a:bodyPr>
            <a:noAutofit/>
          </a:bodyPr>
          <a:lstStyle/>
          <a:p>
            <a:pPr marL="457200" indent="-457200">
              <a:buFont typeface="Arial" panose="020B0604020202020204" pitchFamily="34" charset="0"/>
              <a:buChar char="•"/>
            </a:pPr>
            <a:r>
              <a:rPr lang="zh-CN" altLang="en-US" sz="3200" b="1" i="1" dirty="0"/>
              <a:t>陳氏書院坐北朝南，門前有開闊的廣場，設有前、後、東、西四院，占地面積13200平方米</a:t>
            </a:r>
            <a:r>
              <a:rPr lang="zh-CN" altLang="en-US" sz="3200" b="1" i="1" dirty="0" smtClean="0"/>
              <a:t>。</a:t>
            </a:r>
            <a:endParaRPr lang="en-US" altLang="zh-CN" sz="3200" b="1" i="1" dirty="0" smtClean="0"/>
          </a:p>
          <a:p>
            <a:pPr marL="457200" indent="-457200">
              <a:buFont typeface="Arial" panose="020B0604020202020204" pitchFamily="34" charset="0"/>
              <a:buChar char="•"/>
            </a:pPr>
            <a:r>
              <a:rPr lang="zh-CN" altLang="en-US" sz="3200" b="1" i="1" dirty="0" smtClean="0"/>
              <a:t>主體</a:t>
            </a:r>
            <a:r>
              <a:rPr lang="zh-CN" altLang="en-US" sz="3200" b="1" i="1" dirty="0"/>
              <a:t>建築面寬和縱深均為80米，平面呈正方形。採用抬梁式建築結構，硬山式封火山牆</a:t>
            </a:r>
            <a:r>
              <a:rPr lang="zh-CN" altLang="en-US" sz="3200" b="1" i="1" dirty="0" smtClean="0"/>
              <a:t>。</a:t>
            </a:r>
            <a:endParaRPr lang="en-US" altLang="zh-CN" sz="3200" b="1" i="1" dirty="0" smtClean="0"/>
          </a:p>
          <a:p>
            <a:pPr marL="457200" indent="-457200">
              <a:buFont typeface="Arial" panose="020B0604020202020204" pitchFamily="34" charset="0"/>
              <a:buChar char="•"/>
            </a:pPr>
            <a:r>
              <a:rPr lang="zh-CN" altLang="en-US" sz="3200" b="1" i="1" dirty="0" smtClean="0"/>
              <a:t>總體</a:t>
            </a:r>
            <a:r>
              <a:rPr lang="zh-CN" altLang="en-US" sz="3200" b="1" i="1" dirty="0"/>
              <a:t>採用“三進三路九堂兩廂杪”佈設，以六院八廊互相穿插</a:t>
            </a:r>
            <a:r>
              <a:rPr lang="zh-CN" altLang="en-US" sz="3200" b="1" i="1" dirty="0" smtClean="0"/>
              <a:t>。</a:t>
            </a:r>
            <a:endParaRPr lang="en-US" altLang="zh-CN" sz="3200" b="1" i="1" dirty="0" smtClean="0"/>
          </a:p>
          <a:p>
            <a:pPr marL="457200" indent="-457200">
              <a:buFont typeface="Arial" panose="020B0604020202020204" pitchFamily="34" charset="0"/>
              <a:buChar char="•"/>
            </a:pPr>
            <a:r>
              <a:rPr lang="zh-CN" altLang="en-US" sz="3200" b="1" i="1" dirty="0" smtClean="0"/>
              <a:t>陳</a:t>
            </a:r>
            <a:r>
              <a:rPr lang="zh-CN" altLang="en-US" sz="3200" b="1" i="1" dirty="0"/>
              <a:t>氏</a:t>
            </a:r>
            <a:r>
              <a:rPr lang="zh-CN" altLang="en-US" sz="3200" b="1" i="1" dirty="0" smtClean="0"/>
              <a:t>書院廣泛</a:t>
            </a:r>
            <a:r>
              <a:rPr lang="zh-CN" altLang="en-US" sz="3200" b="1" i="1" dirty="0"/>
              <a:t>採用木雕、石雕、磚雕、陶塑、灰塑、壁畫和銅鐵鑄等不同風格的工藝做</a:t>
            </a:r>
            <a:r>
              <a:rPr lang="zh-CN" altLang="en-US" sz="3200" b="1" i="1" dirty="0" smtClean="0"/>
              <a:t>裝飾</a:t>
            </a:r>
            <a:r>
              <a:rPr lang="en-US" altLang="zh-CN" sz="3200" b="1" i="1" dirty="0" smtClean="0"/>
              <a:t> </a:t>
            </a:r>
            <a:r>
              <a:rPr lang="zh-TW" altLang="en-US" sz="3200" b="1" i="1" dirty="0" smtClean="0"/>
              <a:t>，</a:t>
            </a:r>
            <a:r>
              <a:rPr lang="zh-CN" altLang="en-US" sz="3200" b="1" i="1" dirty="0" smtClean="0"/>
              <a:t>使</a:t>
            </a:r>
            <a:r>
              <a:rPr lang="zh-CN" altLang="en-US" sz="3200" b="1" i="1" dirty="0"/>
              <a:t>書院在莊重淡雅中透出富麗堂皇。</a:t>
            </a:r>
          </a:p>
        </p:txBody>
      </p:sp>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171210175502"/>
          <p:cNvPicPr>
            <a:picLocks noChangeAspect="1"/>
          </p:cNvPicPr>
          <p:nvPr/>
        </p:nvPicPr>
        <p:blipFill>
          <a:blip r:embed="rId2"/>
          <a:stretch>
            <a:fillRect/>
          </a:stretch>
        </p:blipFill>
        <p:spPr>
          <a:xfrm>
            <a:off x="518795" y="82550"/>
            <a:ext cx="10767060" cy="6706235"/>
          </a:xfrm>
          <a:prstGeom prst="rect">
            <a:avLst/>
          </a:prstGeom>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171207223752"/>
          <p:cNvPicPr>
            <a:picLocks noChangeAspect="1"/>
          </p:cNvPicPr>
          <p:nvPr/>
        </p:nvPicPr>
        <p:blipFill>
          <a:blip r:embed="rId2"/>
          <a:stretch>
            <a:fillRect/>
          </a:stretch>
        </p:blipFill>
        <p:spPr>
          <a:xfrm>
            <a:off x="-159385" y="76200"/>
            <a:ext cx="12106910" cy="6705600"/>
          </a:xfrm>
          <a:prstGeom prst="rect">
            <a:avLst/>
          </a:prstGeom>
        </p:spPr>
      </p:pic>
      <p:sp>
        <p:nvSpPr>
          <p:cNvPr id="2" name="标题 1"/>
          <p:cNvSpPr>
            <a:spLocks noGrp="1"/>
          </p:cNvSpPr>
          <p:nvPr>
            <p:ph type="title"/>
          </p:nvPr>
        </p:nvSpPr>
        <p:spPr>
          <a:xfrm>
            <a:off x="838200" y="365125"/>
            <a:ext cx="10515600" cy="2912745"/>
          </a:xfrm>
        </p:spPr>
        <p:txBody>
          <a:bodyPr/>
          <a:lstStyle/>
          <a:p>
            <a:r>
              <a:rPr lang="en-US" altLang="zh-CN" b="1" i="1">
                <a:solidFill>
                  <a:schemeClr val="tx1"/>
                </a:solidFill>
                <a:effectLst>
                  <a:outerShdw blurRad="38100" dist="19050" dir="2700000" algn="tl" rotWithShape="0">
                    <a:schemeClr val="dk1">
                      <a:alpha val="40000"/>
                    </a:schemeClr>
                  </a:outerShdw>
                </a:effectLst>
              </a:rPr>
              <a:t>                      </a:t>
            </a:r>
            <a:r>
              <a:rPr lang="zh-CN" altLang="en-US" b="1" i="1">
                <a:solidFill>
                  <a:schemeClr val="tx1"/>
                </a:solidFill>
                <a:effectLst>
                  <a:outerShdw blurRad="38100" dist="19050" dir="2700000" algn="tl" rotWithShape="0">
                    <a:schemeClr val="dk1">
                      <a:alpha val="40000"/>
                    </a:schemeClr>
                  </a:outerShdw>
                </a:effectLst>
              </a:rPr>
              <a:t>陳家祠的歷史文物</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
          <p:cNvPicPr>
            <a:picLocks noChangeAspect="1"/>
          </p:cNvPicPr>
          <p:nvPr/>
        </p:nvPicPr>
        <p:blipFill>
          <a:blip r:embed="rId2"/>
          <a:stretch>
            <a:fillRect/>
          </a:stretch>
        </p:blipFill>
        <p:spPr>
          <a:xfrm>
            <a:off x="314325" y="169545"/>
            <a:ext cx="4523105" cy="6518275"/>
          </a:xfrm>
          <a:prstGeom prst="rect">
            <a:avLst/>
          </a:prstGeom>
        </p:spPr>
      </p:pic>
      <p:pic>
        <p:nvPicPr>
          <p:cNvPr id="3" name="图片 2" descr="timg"/>
          <p:cNvPicPr>
            <a:picLocks noChangeAspect="1"/>
          </p:cNvPicPr>
          <p:nvPr/>
        </p:nvPicPr>
        <p:blipFill>
          <a:blip r:embed="rId3"/>
          <a:stretch>
            <a:fillRect/>
          </a:stretch>
        </p:blipFill>
        <p:spPr>
          <a:xfrm>
            <a:off x="6576060" y="11430"/>
            <a:ext cx="4217035" cy="667639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171207221144"/>
          <p:cNvPicPr>
            <a:picLocks noChangeAspect="1"/>
          </p:cNvPicPr>
          <p:nvPr/>
        </p:nvPicPr>
        <p:blipFill>
          <a:blip r:embed="rId3"/>
          <a:stretch>
            <a:fillRect/>
          </a:stretch>
        </p:blipFill>
        <p:spPr>
          <a:xfrm>
            <a:off x="869950" y="146685"/>
            <a:ext cx="4027170" cy="6565265"/>
          </a:xfrm>
          <a:prstGeom prst="rect">
            <a:avLst/>
          </a:prstGeom>
        </p:spPr>
      </p:pic>
      <p:pic>
        <p:nvPicPr>
          <p:cNvPr id="5" name="图片 4" descr="QQ图片20171207221256"/>
          <p:cNvPicPr>
            <a:picLocks noChangeAspect="1"/>
          </p:cNvPicPr>
          <p:nvPr/>
        </p:nvPicPr>
        <p:blipFill>
          <a:blip r:embed="rId4"/>
          <a:stretch>
            <a:fillRect/>
          </a:stretch>
        </p:blipFill>
        <p:spPr>
          <a:xfrm>
            <a:off x="5873115" y="458470"/>
            <a:ext cx="5320665" cy="5974080"/>
          </a:xfrm>
          <a:prstGeom prst="rect">
            <a:avLst/>
          </a:prstGeom>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图片20171207221140"/>
          <p:cNvPicPr>
            <a:picLocks noChangeAspect="1"/>
          </p:cNvPicPr>
          <p:nvPr/>
        </p:nvPicPr>
        <p:blipFill>
          <a:blip r:embed="rId3"/>
          <a:stretch>
            <a:fillRect/>
          </a:stretch>
        </p:blipFill>
        <p:spPr>
          <a:xfrm>
            <a:off x="614045" y="634365"/>
            <a:ext cx="3010535" cy="5678805"/>
          </a:xfrm>
          <a:prstGeom prst="rect">
            <a:avLst/>
          </a:prstGeom>
        </p:spPr>
      </p:pic>
      <p:pic>
        <p:nvPicPr>
          <p:cNvPr id="3" name="图片 2" descr="QQ图片20171207221116"/>
          <p:cNvPicPr>
            <a:picLocks noChangeAspect="1"/>
          </p:cNvPicPr>
          <p:nvPr/>
        </p:nvPicPr>
        <p:blipFill>
          <a:blip r:embed="rId4"/>
          <a:stretch>
            <a:fillRect/>
          </a:stretch>
        </p:blipFill>
        <p:spPr>
          <a:xfrm>
            <a:off x="4071620" y="414655"/>
            <a:ext cx="3110230" cy="6118860"/>
          </a:xfrm>
          <a:prstGeom prst="rect">
            <a:avLst/>
          </a:prstGeom>
        </p:spPr>
      </p:pic>
      <p:pic>
        <p:nvPicPr>
          <p:cNvPr id="4" name="图片 3" descr="QQ图片20171207221130"/>
          <p:cNvPicPr>
            <a:picLocks noChangeAspect="1"/>
          </p:cNvPicPr>
          <p:nvPr/>
        </p:nvPicPr>
        <p:blipFill>
          <a:blip r:embed="rId5"/>
          <a:stretch>
            <a:fillRect/>
          </a:stretch>
        </p:blipFill>
        <p:spPr>
          <a:xfrm>
            <a:off x="7181850" y="414655"/>
            <a:ext cx="4766310" cy="6351905"/>
          </a:xfrm>
          <a:prstGeom prst="rect">
            <a:avLst/>
          </a:prstGeom>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696</Words>
  <Application>Microsoft Office PowerPoint</Application>
  <PresentationFormat>寬螢幕</PresentationFormat>
  <Paragraphs>43</Paragraphs>
  <Slides>23</Slides>
  <Notes>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新宋体</vt:lpstr>
      <vt:lpstr>宋体</vt:lpstr>
      <vt:lpstr>新細明體</vt:lpstr>
      <vt:lpstr>Arial</vt:lpstr>
      <vt:lpstr>Calibri</vt:lpstr>
      <vt:lpstr>Calibri Light</vt:lpstr>
      <vt:lpstr>Office 主题</vt:lpstr>
      <vt:lpstr>     廣州陳家祠  </vt:lpstr>
      <vt:lpstr>組長：高樂鍵 組員：林子曦 　　　葉栢熙 　　　李家晉 　　　徐柏然 　　　鄭俊豪 </vt:lpstr>
      <vt:lpstr>               陳家祠建築年份</vt:lpstr>
      <vt:lpstr>                  陳家祠歷史簡介 </vt:lpstr>
      <vt:lpstr>PowerPoint 簡報</vt:lpstr>
      <vt:lpstr>                      陳家祠的歷史文物</vt:lpstr>
      <vt:lpstr>PowerPoint 簡報</vt:lpstr>
      <vt:lpstr>PowerPoint 簡報</vt:lpstr>
      <vt:lpstr>PowerPoint 簡報</vt:lpstr>
      <vt:lpstr>陈家祠木雕</vt:lpstr>
      <vt:lpstr>根據觀察及搜集所得的數據，哪些文物古跡得到較好的保育？它們現在還運作嗎？</vt:lpstr>
      <vt:lpstr>PowerPoint 簡報</vt:lpstr>
      <vt:lpstr>PowerPoint 簡報</vt:lpstr>
      <vt:lpstr>為何有些古跡評級一樣但保存現況相距甚遠，原因何在？</vt:lpstr>
      <vt:lpstr>2：現狀條件評估 （現狀條件評估是對古村落的現狀進行評價，以確定其發展方向。</vt:lpstr>
      <vt:lpstr>PowerPoint 簡報</vt:lpstr>
      <vt:lpstr>     大家可以先看一则新闻</vt:lpstr>
      <vt:lpstr>PowerPoint 簡報</vt:lpstr>
      <vt:lpstr>哪些文物古跡是居民最為重視？其重視的原因是什麼？</vt:lpstr>
      <vt:lpstr>政府的評級制度對文物古跡的保存是有效的嗎？</vt:lpstr>
      <vt:lpstr>你有更好的方法來保育歷史文物嗎？</vt:lpstr>
      <vt:lpstr>PowerPoint 簡報</vt:lpstr>
      <vt:lpstr>                              謝謝觀看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組員：高樂鍵 林子曦 葉栢熙 李家晉 徐柏然 鄭俊豪 </dc:title>
  <dc:creator/>
  <cp:lastModifiedBy>POON CHUI WA</cp:lastModifiedBy>
  <cp:revision>16</cp:revision>
  <dcterms:created xsi:type="dcterms:W3CDTF">2015-05-05T08:02:00Z</dcterms:created>
  <dcterms:modified xsi:type="dcterms:W3CDTF">2017-12-15T06:46:01Z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