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72" r:id="rId11"/>
    <p:sldId id="271" r:id="rId1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24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1293" autoAdjust="0"/>
  </p:normalViewPr>
  <p:slideViewPr>
    <p:cSldViewPr>
      <p:cViewPr varScale="1">
        <p:scale>
          <a:sx n="67" d="100"/>
          <a:sy n="67" d="100"/>
        </p:scale>
        <p:origin x="61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237AC5-569D-41FC-AD91-4E351C38D44E}" type="datetimeFigureOut">
              <a:rPr lang="zh-TW" altLang="en-US" smtClean="0"/>
              <a:pPr/>
              <a:t>2017/12/14</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667F5D-2A0C-4D43-AF40-37E4B4F9A9F7}" type="slidenum">
              <a:rPr lang="zh-TW" altLang="en-US" smtClean="0"/>
              <a:pPr/>
              <a:t>‹#›</a:t>
            </a:fld>
            <a:endParaRPr lang="zh-TW" altLang="en-US"/>
          </a:p>
        </p:txBody>
      </p:sp>
    </p:spTree>
    <p:extLst>
      <p:ext uri="{BB962C8B-B14F-4D97-AF65-F5344CB8AC3E}">
        <p14:creationId xmlns:p14="http://schemas.microsoft.com/office/powerpoint/2010/main" val="255992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33667F5D-2A0C-4D43-AF40-37E4B4F9A9F7}" type="slidenum">
              <a:rPr lang="zh-TW" altLang="en-US" smtClean="0"/>
              <a:pPr/>
              <a:t>2</a:t>
            </a:fld>
            <a:endParaRPr lang="zh-TW" altLang="en-US"/>
          </a:p>
        </p:txBody>
      </p:sp>
    </p:spTree>
    <p:extLst>
      <p:ext uri="{BB962C8B-B14F-4D97-AF65-F5344CB8AC3E}">
        <p14:creationId xmlns:p14="http://schemas.microsoft.com/office/powerpoint/2010/main" val="3484617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9D9AF235-E515-4158-B39F-183C69E8A6AF}" type="datetimeFigureOut">
              <a:rPr lang="zh-TW" altLang="en-US" smtClean="0"/>
              <a:pPr/>
              <a:t>2017/12/14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9445FB1-E471-45E4-9249-21A8A0CF0A92}" type="slidenum">
              <a:rPr lang="zh-TW" altLang="en-US" smtClean="0"/>
              <a:pPr/>
              <a:t>‹#›</a:t>
            </a:fld>
            <a:endParaRPr lang="zh-TW" altLang="en-US"/>
          </a:p>
        </p:txBody>
      </p:sp>
    </p:spTree>
  </p:cSld>
  <p:clrMapOvr>
    <a:masterClrMapping/>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D9AF235-E515-4158-B39F-183C69E8A6AF}" type="datetimeFigureOut">
              <a:rPr lang="zh-TW" altLang="en-US" smtClean="0"/>
              <a:pPr/>
              <a:t>2017/12/14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9445FB1-E471-45E4-9249-21A8A0CF0A92}" type="slidenum">
              <a:rPr lang="zh-TW" altLang="en-US" smtClean="0"/>
              <a:pPr/>
              <a:t>‹#›</a:t>
            </a:fld>
            <a:endParaRPr lang="zh-TW" altLang="en-US"/>
          </a:p>
        </p:txBody>
      </p:sp>
    </p:spTree>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D9AF235-E515-4158-B39F-183C69E8A6AF}" type="datetimeFigureOut">
              <a:rPr lang="zh-TW" altLang="en-US" smtClean="0"/>
              <a:pPr/>
              <a:t>2017/12/14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9445FB1-E471-45E4-9249-21A8A0CF0A92}" type="slidenum">
              <a:rPr lang="zh-TW" altLang="en-US" smtClean="0"/>
              <a:pPr/>
              <a:t>‹#›</a:t>
            </a:fld>
            <a:endParaRPr lang="zh-TW" altLang="en-US"/>
          </a:p>
        </p:txBody>
      </p:sp>
    </p:spTree>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D9AF235-E515-4158-B39F-183C69E8A6AF}" type="datetimeFigureOut">
              <a:rPr lang="zh-TW" altLang="en-US" smtClean="0"/>
              <a:pPr/>
              <a:t>2017/12/14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9445FB1-E471-45E4-9249-21A8A0CF0A92}" type="slidenum">
              <a:rPr lang="zh-TW" altLang="en-US" smtClean="0"/>
              <a:pPr/>
              <a:t>‹#›</a:t>
            </a:fld>
            <a:endParaRPr lang="zh-TW" altLang="en-US"/>
          </a:p>
        </p:txBody>
      </p:sp>
    </p:spTree>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9D9AF235-E515-4158-B39F-183C69E8A6AF}" type="datetimeFigureOut">
              <a:rPr lang="zh-TW" altLang="en-US" smtClean="0"/>
              <a:pPr/>
              <a:t>2017/12/14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9445FB1-E471-45E4-9249-21A8A0CF0A92}" type="slidenum">
              <a:rPr lang="zh-TW" altLang="en-US" smtClean="0"/>
              <a:pPr/>
              <a:t>‹#›</a:t>
            </a:fld>
            <a:endParaRPr lang="zh-TW" altLang="en-US"/>
          </a:p>
        </p:txBody>
      </p:sp>
    </p:spTree>
  </p:cSld>
  <p:clrMapOvr>
    <a:masterClrMapping/>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9D9AF235-E515-4158-B39F-183C69E8A6AF}" type="datetimeFigureOut">
              <a:rPr lang="zh-TW" altLang="en-US" smtClean="0"/>
              <a:pPr/>
              <a:t>2017/12/14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9445FB1-E471-45E4-9249-21A8A0CF0A92}" type="slidenum">
              <a:rPr lang="zh-TW" altLang="en-US" smtClean="0"/>
              <a:pPr/>
              <a:t>‹#›</a:t>
            </a:fld>
            <a:endParaRPr lang="zh-TW" altLang="en-US"/>
          </a:p>
        </p:txBody>
      </p:sp>
    </p:spTree>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9D9AF235-E515-4158-B39F-183C69E8A6AF}" type="datetimeFigureOut">
              <a:rPr lang="zh-TW" altLang="en-US" smtClean="0"/>
              <a:pPr/>
              <a:t>2017/12/14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49445FB1-E471-45E4-9249-21A8A0CF0A92}" type="slidenum">
              <a:rPr lang="zh-TW" altLang="en-US" smtClean="0"/>
              <a:pPr/>
              <a:t>‹#›</a:t>
            </a:fld>
            <a:endParaRPr lang="zh-TW" altLang="en-US"/>
          </a:p>
        </p:txBody>
      </p:sp>
    </p:spTree>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D9AF235-E515-4158-B39F-183C69E8A6AF}" type="datetimeFigureOut">
              <a:rPr lang="zh-TW" altLang="en-US" smtClean="0"/>
              <a:pPr/>
              <a:t>2017/12/14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49445FB1-E471-45E4-9249-21A8A0CF0A92}" type="slidenum">
              <a:rPr lang="zh-TW" altLang="en-US" smtClean="0"/>
              <a:pPr/>
              <a:t>‹#›</a:t>
            </a:fld>
            <a:endParaRPr lang="zh-TW" altLang="en-US"/>
          </a:p>
        </p:txBody>
      </p:sp>
    </p:spTree>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D9AF235-E515-4158-B39F-183C69E8A6AF}" type="datetimeFigureOut">
              <a:rPr lang="zh-TW" altLang="en-US" smtClean="0"/>
              <a:pPr/>
              <a:t>2017/12/14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49445FB1-E471-45E4-9249-21A8A0CF0A92}" type="slidenum">
              <a:rPr lang="zh-TW" altLang="en-US" smtClean="0"/>
              <a:pPr/>
              <a:t>‹#›</a:t>
            </a:fld>
            <a:endParaRPr lang="zh-TW" altLang="en-US"/>
          </a:p>
        </p:txBody>
      </p:sp>
    </p:spTree>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D9AF235-E515-4158-B39F-183C69E8A6AF}" type="datetimeFigureOut">
              <a:rPr lang="zh-TW" altLang="en-US" smtClean="0"/>
              <a:pPr/>
              <a:t>2017/12/14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9445FB1-E471-45E4-9249-21A8A0CF0A92}" type="slidenum">
              <a:rPr lang="zh-TW" altLang="en-US" smtClean="0"/>
              <a:pPr/>
              <a:t>‹#›</a:t>
            </a:fld>
            <a:endParaRPr lang="zh-TW" altLang="en-US"/>
          </a:p>
        </p:txBody>
      </p:sp>
    </p:spTree>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D9AF235-E515-4158-B39F-183C69E8A6AF}" type="datetimeFigureOut">
              <a:rPr lang="zh-TW" altLang="en-US" smtClean="0"/>
              <a:pPr/>
              <a:t>2017/12/14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9445FB1-E471-45E4-9249-21A8A0CF0A92}" type="slidenum">
              <a:rPr lang="zh-TW" altLang="en-US" smtClean="0"/>
              <a:pPr/>
              <a:t>‹#›</a:t>
            </a:fld>
            <a:endParaRPr lang="zh-TW" altLang="en-US"/>
          </a:p>
        </p:txBody>
      </p:sp>
    </p:spTree>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5000"/>
            <a:lum/>
          </a:blip>
          <a:srcRect/>
          <a:stretch>
            <a:fillRect l="-1000" r="-1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9AF235-E515-4158-B39F-183C69E8A6AF}" type="datetimeFigureOut">
              <a:rPr lang="zh-TW" altLang="en-US" smtClean="0"/>
              <a:pPr/>
              <a:t>2017/12/14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45FB1-E471-45E4-9249-21A8A0CF0A92}"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newsfla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zh.wikipedia.org/wiki/%E6%B4%AA%E6%AD%A6" TargetMode="External"/><Relationship Id="rId2" Type="http://schemas.openxmlformats.org/officeDocument/2006/relationships/hyperlink" Target="https://zh.wikipedia.org/wiki/%E6%98%8E%E6%9C%9D"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https://zh.wikipedia.org/wiki/%E5%B2%AD%E5%8D%97"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baike.baidu.com/item/%E5%A4%A7%E6%BC%86"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zh.wikipedia.org/wiki/%E9%A2%B1%E9%A2%A8" TargetMode="External"/><Relationship Id="rId2" Type="http://schemas.openxmlformats.org/officeDocument/2006/relationships/hyperlink" Target="https://zh.wikipedia.org/wiki/%E6%96%87%E7%89%A9%E4%BF%9D%E6%8A%A4%E5%8D%95%E4%BD%8D" TargetMode="External"/><Relationship Id="rId1" Type="http://schemas.openxmlformats.org/officeDocument/2006/relationships/slideLayout" Target="../slideLayouts/slideLayout5.xml"/><Relationship Id="rId4" Type="http://schemas.openxmlformats.org/officeDocument/2006/relationships/hyperlink" Target="https://translate.googleusercontent.com/translate_c?depth=1&amp;hl=zh-TW&amp;prev=search&amp;rurl=translate.google.com.hk&amp;sl=zh-CN&amp;sp=nmt4&amp;u=https://baike.baidu.com/item/%E9%A6%99%E6%B8%AF%E4%BA%8C%E7%BA%A7%E5%8E%86%E5%8F%B2%E5%BB%BA%E7%AD%91&amp;usg=ALkJrhiUzM5jPDTzJPsQIV4vaSDtrDnAX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827584" y="2420888"/>
            <a:ext cx="7772400" cy="1470025"/>
          </a:xfrm>
        </p:spPr>
        <p:txBody>
          <a:bodyPr/>
          <a:lstStyle/>
          <a:p>
            <a:r>
              <a:rPr lang="zh-TW" altLang="en-US" dirty="0" smtClean="0"/>
              <a:t>  </a:t>
            </a:r>
            <a:endParaRPr lang="zh-TW" altLang="en-US" dirty="0"/>
          </a:p>
        </p:txBody>
      </p:sp>
      <p:sp>
        <p:nvSpPr>
          <p:cNvPr id="3" name="副標題 2"/>
          <p:cNvSpPr>
            <a:spLocks noGrp="1"/>
          </p:cNvSpPr>
          <p:nvPr>
            <p:ph type="subTitle" idx="1"/>
          </p:nvPr>
        </p:nvSpPr>
        <p:spPr>
          <a:xfrm>
            <a:off x="1475656" y="4437112"/>
            <a:ext cx="6264696" cy="2420888"/>
          </a:xfrm>
        </p:spPr>
        <p:txBody>
          <a:bodyPr anchor="ctr">
            <a:noAutofit/>
          </a:bodyPr>
          <a:lstStyle/>
          <a:p>
            <a:r>
              <a:rPr lang="zh-TW" altLang="en-US" sz="1900" dirty="0" smtClean="0">
                <a:solidFill>
                  <a:schemeClr val="tx1"/>
                </a:solidFill>
              </a:rPr>
              <a:t>第三組</a:t>
            </a:r>
            <a:endParaRPr lang="en-US" altLang="zh-TW" sz="1900" dirty="0" smtClean="0">
              <a:solidFill>
                <a:schemeClr val="tx1"/>
              </a:solidFill>
            </a:endParaRPr>
          </a:p>
          <a:p>
            <a:r>
              <a:rPr lang="zh-TW" altLang="en-US" sz="1900" dirty="0" smtClean="0">
                <a:solidFill>
                  <a:schemeClr val="tx1"/>
                </a:solidFill>
              </a:rPr>
              <a:t>組員</a:t>
            </a:r>
            <a:r>
              <a:rPr lang="en-US" altLang="zh-TW" sz="1900" dirty="0" smtClean="0">
                <a:solidFill>
                  <a:schemeClr val="tx1"/>
                </a:solidFill>
              </a:rPr>
              <a:t>:</a:t>
            </a:r>
            <a:r>
              <a:rPr lang="zh-TW" altLang="en-US" sz="1900" dirty="0" smtClean="0">
                <a:solidFill>
                  <a:schemeClr val="tx1"/>
                </a:solidFill>
              </a:rPr>
              <a:t>洪詩雅</a:t>
            </a:r>
            <a:endParaRPr lang="en-US" altLang="zh-TW" sz="1900" dirty="0" smtClean="0">
              <a:solidFill>
                <a:schemeClr val="tx1"/>
              </a:solidFill>
            </a:endParaRPr>
          </a:p>
          <a:p>
            <a:r>
              <a:rPr lang="zh-TW" altLang="en-US" sz="1900" dirty="0" smtClean="0">
                <a:solidFill>
                  <a:schemeClr val="tx1"/>
                </a:solidFill>
              </a:rPr>
              <a:t>         徐樂兒 </a:t>
            </a:r>
            <a:endParaRPr lang="en-US" altLang="zh-TW" sz="1900" dirty="0">
              <a:solidFill>
                <a:schemeClr val="tx1"/>
              </a:solidFill>
            </a:endParaRPr>
          </a:p>
          <a:p>
            <a:r>
              <a:rPr lang="en-US" altLang="zh-TW" sz="1900" dirty="0" smtClean="0">
                <a:solidFill>
                  <a:schemeClr val="tx1"/>
                </a:solidFill>
              </a:rPr>
              <a:t>        </a:t>
            </a:r>
            <a:r>
              <a:rPr lang="zh-TW" altLang="en-US" sz="1900" dirty="0" smtClean="0">
                <a:solidFill>
                  <a:schemeClr val="tx1"/>
                </a:solidFill>
              </a:rPr>
              <a:t> 李曉穎</a:t>
            </a:r>
            <a:endParaRPr lang="en-US" altLang="zh-TW" sz="1900" dirty="0" smtClean="0">
              <a:solidFill>
                <a:schemeClr val="tx1"/>
              </a:solidFill>
            </a:endParaRPr>
          </a:p>
          <a:p>
            <a:r>
              <a:rPr lang="zh-TW" altLang="en-US" sz="1900" dirty="0" smtClean="0">
                <a:solidFill>
                  <a:schemeClr val="tx1"/>
                </a:solidFill>
              </a:rPr>
              <a:t>         何斯婷 </a:t>
            </a:r>
            <a:endParaRPr lang="en-US" altLang="zh-TW" sz="1900" dirty="0" smtClean="0">
              <a:solidFill>
                <a:schemeClr val="tx1"/>
              </a:solidFill>
            </a:endParaRPr>
          </a:p>
          <a:p>
            <a:r>
              <a:rPr lang="zh-TW" altLang="en-US" sz="1900" dirty="0" smtClean="0">
                <a:solidFill>
                  <a:schemeClr val="tx1"/>
                </a:solidFill>
              </a:rPr>
              <a:t>          陳寶欣 </a:t>
            </a:r>
            <a:endParaRPr lang="en-US" altLang="zh-TW" sz="1900" dirty="0" smtClean="0">
              <a:solidFill>
                <a:schemeClr val="tx1"/>
              </a:solidFill>
            </a:endParaRPr>
          </a:p>
          <a:p>
            <a:r>
              <a:rPr lang="zh-TW" altLang="en-US" sz="1900" dirty="0" smtClean="0">
                <a:solidFill>
                  <a:schemeClr val="tx1"/>
                </a:solidFill>
              </a:rPr>
              <a:t>      陳雪</a:t>
            </a:r>
            <a:endParaRPr lang="zh-TW" altLang="en-US" sz="1900" dirty="0">
              <a:solidFill>
                <a:schemeClr val="tx1"/>
              </a:solidFill>
            </a:endParaRPr>
          </a:p>
        </p:txBody>
      </p:sp>
      <p:sp>
        <p:nvSpPr>
          <p:cNvPr id="4" name="矩形 3"/>
          <p:cNvSpPr/>
          <p:nvPr/>
        </p:nvSpPr>
        <p:spPr>
          <a:xfrm>
            <a:off x="827584" y="0"/>
            <a:ext cx="7632848" cy="492443"/>
          </a:xfrm>
          <a:prstGeom prst="rect">
            <a:avLst/>
          </a:prstGeom>
        </p:spPr>
        <p:txBody>
          <a:bodyPr wrap="square">
            <a:spAutoFit/>
          </a:bodyPr>
          <a:lstStyle/>
          <a:p>
            <a:pPr algn="ctr"/>
            <a:r>
              <a:rPr lang="zh-TW" altLang="en-US" sz="2600" dirty="0" smtClean="0"/>
              <a:t>從廣州中式歷史建築看保育及可持續發展</a:t>
            </a:r>
            <a:endParaRPr lang="zh-TW" altLang="en-US" sz="2600" dirty="0"/>
          </a:p>
        </p:txBody>
      </p:sp>
      <p:pic>
        <p:nvPicPr>
          <p:cNvPr id="1026" name="Picture 2" descr="C:\Users\user\Downloads\IMG_8591[1].JPG"/>
          <p:cNvPicPr>
            <a:picLocks noChangeAspect="1" noChangeArrowheads="1"/>
          </p:cNvPicPr>
          <p:nvPr/>
        </p:nvPicPr>
        <p:blipFill>
          <a:blip r:embed="rId2" cstate="print"/>
          <a:srcRect/>
          <a:stretch>
            <a:fillRect/>
          </a:stretch>
        </p:blipFill>
        <p:spPr bwMode="auto">
          <a:xfrm>
            <a:off x="1763688" y="476672"/>
            <a:ext cx="5616624" cy="3971298"/>
          </a:xfrm>
          <a:prstGeom prst="rect">
            <a:avLst/>
          </a:prstGeom>
          <a:noFill/>
        </p:spPr>
      </p:pic>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18281"/>
            <a:ext cx="8229600" cy="1146473"/>
          </a:xfrm>
        </p:spPr>
        <p:txBody>
          <a:bodyPr/>
          <a:lstStyle/>
          <a:p>
            <a:r>
              <a:rPr lang="zh-HK" altLang="en-US" dirty="0"/>
              <a:t>總結</a:t>
            </a:r>
          </a:p>
        </p:txBody>
      </p:sp>
      <p:sp>
        <p:nvSpPr>
          <p:cNvPr id="3" name="內容版面配置區 2"/>
          <p:cNvSpPr>
            <a:spLocks noGrp="1"/>
          </p:cNvSpPr>
          <p:nvPr>
            <p:ph idx="1"/>
          </p:nvPr>
        </p:nvSpPr>
        <p:spPr>
          <a:xfrm>
            <a:off x="81781" y="908720"/>
            <a:ext cx="9036496" cy="5616624"/>
          </a:xfrm>
        </p:spPr>
        <p:txBody>
          <a:bodyPr>
            <a:noAutofit/>
          </a:bodyPr>
          <a:lstStyle/>
          <a:p>
            <a:r>
              <a:rPr lang="zh-TW" altLang="en-US" dirty="0"/>
              <a:t>在這次的考察中，我們不但了解到城隍廟的建築風格和特色，更了解到當中的歷史文化。而且我們認為城隍廟是一個與現代結合和建築宏偉的歷史文物，因為廟裏的畫像放得越久就越光亮。另外，我們亦透過這次的考察知道了城隍廟對人民的重要性，還讓我們增加了對歷史文物的好奇和興趣，希望可以了解和認識到更多相關的資訊。最後，我們在考察中學到最重要的是知道了城隍廟的保育方法和程度，更了解到中港兩地的文物保育工作的成效和差異，然後藉此進行比較，所以在這次的考察中我們都獲益良多！</a:t>
            </a:r>
            <a:endParaRPr lang="zh-HK" altLang="en-US" dirty="0"/>
          </a:p>
        </p:txBody>
      </p:sp>
    </p:spTree>
    <p:extLst>
      <p:ext uri="{BB962C8B-B14F-4D97-AF65-F5344CB8AC3E}">
        <p14:creationId xmlns:p14="http://schemas.microsoft.com/office/powerpoint/2010/main" val="1808910663"/>
      </p:ext>
    </p:extLst>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2708920"/>
            <a:ext cx="8229600" cy="1143000"/>
          </a:xfrm>
        </p:spPr>
        <p:txBody>
          <a:bodyPr>
            <a:noAutofit/>
          </a:bodyPr>
          <a:lstStyle/>
          <a:p>
            <a:r>
              <a:rPr lang="zh-TW" altLang="en-US" sz="8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完</a:t>
            </a:r>
            <a:endParaRPr lang="zh-TW" altLang="en-US" sz="8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矩形 2"/>
          <p:cNvSpPr/>
          <p:nvPr/>
        </p:nvSpPr>
        <p:spPr>
          <a:xfrm>
            <a:off x="4479631" y="2967335"/>
            <a:ext cx="184731" cy="923330"/>
          </a:xfrm>
          <a:prstGeom prst="rect">
            <a:avLst/>
          </a:prstGeom>
          <a:noFill/>
        </p:spPr>
        <p:txBody>
          <a:bodyPr wrap="none" lIns="91440" tIns="45720" rIns="91440" bIns="45720">
            <a:spAutoFit/>
          </a:bodyPr>
          <a:lstStyle/>
          <a:p>
            <a:pPr algn="ctr"/>
            <a:endParaRPr lang="zh-TW" alt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3074" name="Picture 2" descr="C:\Users\user\AppData\Local\Microsoft\Windows\Temporary Internet Files\Content.IE5\N4JVACFF\Thank-you-pinned-note[1].png"/>
          <p:cNvPicPr>
            <a:picLocks noChangeAspect="1" noChangeArrowheads="1"/>
          </p:cNvPicPr>
          <p:nvPr/>
        </p:nvPicPr>
        <p:blipFill>
          <a:blip r:embed="rId2" cstate="print"/>
          <a:srcRect/>
          <a:stretch>
            <a:fillRect/>
          </a:stretch>
        </p:blipFill>
        <p:spPr bwMode="auto">
          <a:xfrm rot="20982353">
            <a:off x="632298" y="512264"/>
            <a:ext cx="2912111" cy="2912111"/>
          </a:xfrm>
          <a:prstGeom prst="rect">
            <a:avLst/>
          </a:prstGeom>
          <a:noFill/>
        </p:spPr>
      </p:pic>
      <p:pic>
        <p:nvPicPr>
          <p:cNvPr id="3082" name="Picture 10" descr="C:\Users\user\AppData\Local\Microsoft\Windows\Temporary Internet Files\Content.IE5\N4JVACFF\thank-you[1].gif"/>
          <p:cNvPicPr>
            <a:picLocks noChangeAspect="1" noChangeArrowheads="1"/>
          </p:cNvPicPr>
          <p:nvPr/>
        </p:nvPicPr>
        <p:blipFill>
          <a:blip r:embed="rId3" cstate="print"/>
          <a:srcRect/>
          <a:stretch>
            <a:fillRect/>
          </a:stretch>
        </p:blipFill>
        <p:spPr bwMode="auto">
          <a:xfrm>
            <a:off x="5274113" y="4149080"/>
            <a:ext cx="3869886" cy="2708920"/>
          </a:xfrm>
          <a:prstGeom prst="rect">
            <a:avLst/>
          </a:prstGeom>
          <a:noFill/>
        </p:spPr>
      </p:pic>
      <p:sp>
        <p:nvSpPr>
          <p:cNvPr id="21" name="文字方塊 20"/>
          <p:cNvSpPr txBox="1"/>
          <p:nvPr/>
        </p:nvSpPr>
        <p:spPr>
          <a:xfrm>
            <a:off x="5364088" y="692696"/>
            <a:ext cx="2088232" cy="369332"/>
          </a:xfrm>
          <a:prstGeom prst="rect">
            <a:avLst/>
          </a:prstGeom>
          <a:noFill/>
        </p:spPr>
        <p:txBody>
          <a:bodyPr wrap="square" rtlCol="0">
            <a:spAutoFit/>
          </a:bodyPr>
          <a:lstStyle/>
          <a:p>
            <a:endParaRPr lang="zh-TW" altLang="en-US" dirty="0"/>
          </a:p>
        </p:txBody>
      </p:sp>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t"/>
          <a:lstStyle/>
          <a:p>
            <a:r>
              <a:rPr lang="zh-TW" altLang="en-US" dirty="0" smtClean="0"/>
              <a:t>目錄</a:t>
            </a:r>
            <a:endParaRPr lang="zh-TW" altLang="en-US" dirty="0"/>
          </a:p>
        </p:txBody>
      </p:sp>
      <p:sp>
        <p:nvSpPr>
          <p:cNvPr id="3" name="內容版面配置區 2"/>
          <p:cNvSpPr>
            <a:spLocks noGrp="1"/>
          </p:cNvSpPr>
          <p:nvPr>
            <p:ph idx="1"/>
          </p:nvPr>
        </p:nvSpPr>
        <p:spPr>
          <a:xfrm>
            <a:off x="323528" y="1556792"/>
            <a:ext cx="8568952" cy="5301208"/>
          </a:xfrm>
        </p:spPr>
        <p:txBody>
          <a:bodyPr anchor="ctr">
            <a:normAutofit/>
          </a:bodyPr>
          <a:lstStyle/>
          <a:p>
            <a:pPr algn="ctr"/>
            <a:r>
              <a:rPr lang="zh-TW" altLang="en-US" dirty="0" smtClean="0"/>
              <a:t>考察目的</a:t>
            </a:r>
            <a:r>
              <a:rPr lang="en-US" altLang="zh-TW" dirty="0" smtClean="0"/>
              <a:t>------------------------------------------------P.3</a:t>
            </a:r>
          </a:p>
          <a:p>
            <a:pPr algn="ctr"/>
            <a:r>
              <a:rPr lang="zh-TW" altLang="en-US" dirty="0" smtClean="0"/>
              <a:t>城隍廟的簡介</a:t>
            </a:r>
            <a:r>
              <a:rPr lang="en-US" altLang="zh-TW" dirty="0" smtClean="0"/>
              <a:t>-----------------------------------------P.4</a:t>
            </a:r>
          </a:p>
          <a:p>
            <a:pPr algn="ctr"/>
            <a:r>
              <a:rPr lang="zh-TW" altLang="en-US" dirty="0" smtClean="0"/>
              <a:t>城隍廟的特色</a:t>
            </a:r>
            <a:r>
              <a:rPr lang="en-US" altLang="zh-TW" dirty="0" smtClean="0"/>
              <a:t>(1)-------------------------------------P.5</a:t>
            </a:r>
          </a:p>
          <a:p>
            <a:pPr algn="ctr"/>
            <a:r>
              <a:rPr lang="zh-TW" altLang="en-US" dirty="0" smtClean="0"/>
              <a:t>城隍廟的特色</a:t>
            </a:r>
            <a:r>
              <a:rPr lang="en-US" altLang="zh-TW" dirty="0" smtClean="0"/>
              <a:t>(2)-------------------------------------P.6</a:t>
            </a:r>
          </a:p>
          <a:p>
            <a:pPr algn="ctr"/>
            <a:r>
              <a:rPr lang="zh-TW" altLang="en-US" dirty="0" smtClean="0"/>
              <a:t>城隍廟的社會價值</a:t>
            </a:r>
            <a:r>
              <a:rPr lang="en-US" altLang="zh-TW" dirty="0" smtClean="0"/>
              <a:t>----------------------------------P.7</a:t>
            </a:r>
          </a:p>
          <a:p>
            <a:pPr algn="ctr"/>
            <a:r>
              <a:rPr lang="zh-TW" altLang="en-US" dirty="0" smtClean="0"/>
              <a:t>城隍廟的保育程度</a:t>
            </a:r>
            <a:r>
              <a:rPr lang="en-US" altLang="zh-TW" dirty="0" smtClean="0"/>
              <a:t>----------------------------------P.8</a:t>
            </a:r>
          </a:p>
          <a:p>
            <a:pPr algn="ctr"/>
            <a:r>
              <a:rPr lang="zh-TW" altLang="en-US" dirty="0" smtClean="0"/>
              <a:t>文物保育工作的比較</a:t>
            </a:r>
            <a:r>
              <a:rPr lang="en-US" altLang="zh-TW" dirty="0" smtClean="0"/>
              <a:t>-------------------------------P.9</a:t>
            </a:r>
          </a:p>
          <a:p>
            <a:pPr algn="ctr"/>
            <a:r>
              <a:rPr lang="zh-TW" altLang="en-US" dirty="0" smtClean="0"/>
              <a:t>感想</a:t>
            </a:r>
            <a:r>
              <a:rPr lang="en-US" altLang="zh-TW" dirty="0" smtClean="0"/>
              <a:t>&amp;</a:t>
            </a:r>
            <a:r>
              <a:rPr lang="zh-TW" altLang="en-US" dirty="0" smtClean="0"/>
              <a:t>反思</a:t>
            </a:r>
            <a:r>
              <a:rPr lang="en-US" altLang="zh-TW" dirty="0" smtClean="0"/>
              <a:t>---------------------------------------P.10-15</a:t>
            </a:r>
            <a:endParaRPr lang="zh-TW" altLang="en-US" dirty="0"/>
          </a:p>
        </p:txBody>
      </p:sp>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考察目的</a:t>
            </a:r>
            <a:endParaRPr lang="zh-TW" altLang="en-US" dirty="0"/>
          </a:p>
        </p:txBody>
      </p:sp>
      <p:sp>
        <p:nvSpPr>
          <p:cNvPr id="3" name="內容版面配置區 2"/>
          <p:cNvSpPr>
            <a:spLocks noGrp="1"/>
          </p:cNvSpPr>
          <p:nvPr>
            <p:ph idx="1"/>
          </p:nvPr>
        </p:nvSpPr>
        <p:spPr/>
        <p:txBody>
          <a:bodyPr/>
          <a:lstStyle/>
          <a:p>
            <a:r>
              <a:rPr lang="zh-TW" altLang="en-US" dirty="0" smtClean="0"/>
              <a:t>我們希望透過這次的考察了解更多關於中國傳統建築廟宇的建築特色和風格，亦希望藉此比較中港兩地的文物保育工作的異同和成效。另外，我們也希望經過這次的考察，加深對中國歷史的認識，讓我們有所得着。</a:t>
            </a:r>
            <a:endParaRPr lang="zh-TW" altLang="en-US" dirty="0"/>
          </a:p>
        </p:txBody>
      </p:sp>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60648"/>
            <a:ext cx="8229600" cy="1143000"/>
          </a:xfrm>
        </p:spPr>
        <p:txBody>
          <a:bodyPr/>
          <a:lstStyle/>
          <a:p>
            <a:r>
              <a:rPr lang="zh-TW" altLang="en-US" dirty="0" smtClean="0"/>
              <a:t>城隍廟的簡介</a:t>
            </a:r>
            <a:endParaRPr lang="zh-TW" altLang="en-US" dirty="0"/>
          </a:p>
        </p:txBody>
      </p:sp>
      <p:sp>
        <p:nvSpPr>
          <p:cNvPr id="3" name="內容版面配置區 2"/>
          <p:cNvSpPr>
            <a:spLocks noGrp="1"/>
          </p:cNvSpPr>
          <p:nvPr>
            <p:ph idx="1"/>
          </p:nvPr>
        </p:nvSpPr>
        <p:spPr>
          <a:xfrm>
            <a:off x="323528" y="1268760"/>
            <a:ext cx="8820472" cy="5256584"/>
          </a:xfrm>
        </p:spPr>
        <p:txBody>
          <a:bodyPr/>
          <a:lstStyle/>
          <a:p>
            <a:r>
              <a:rPr lang="zh-TW" altLang="en-US" sz="3000" dirty="0" smtClean="0"/>
              <a:t>建築年份</a:t>
            </a:r>
            <a:r>
              <a:rPr lang="en-US" altLang="zh-TW" sz="3000" dirty="0" smtClean="0"/>
              <a:t> : </a:t>
            </a:r>
            <a:r>
              <a:rPr lang="zh-TW" altLang="en-US" sz="3000" dirty="0" smtClean="0">
                <a:hlinkClick r:id="rId2" tooltip="明朝"/>
              </a:rPr>
              <a:t>明朝</a:t>
            </a:r>
            <a:r>
              <a:rPr lang="zh-TW" altLang="en-US" sz="3000" dirty="0">
                <a:hlinkClick r:id="rId3" tooltip="洪武"/>
              </a:rPr>
              <a:t>洪武</a:t>
            </a:r>
            <a:r>
              <a:rPr lang="zh-TW" altLang="en-US" sz="3000" dirty="0"/>
              <a:t>三年（</a:t>
            </a:r>
            <a:r>
              <a:rPr lang="en-US" altLang="zh-TW" sz="3000" dirty="0"/>
              <a:t>1370</a:t>
            </a:r>
            <a:r>
              <a:rPr lang="zh-TW" altLang="en-US" sz="3000" dirty="0"/>
              <a:t>年</a:t>
            </a:r>
            <a:r>
              <a:rPr lang="zh-TW" altLang="en-US" sz="3000" dirty="0" smtClean="0"/>
              <a:t>）</a:t>
            </a:r>
            <a:endParaRPr lang="en-US" altLang="zh-TW" sz="3000" dirty="0" smtClean="0"/>
          </a:p>
          <a:p>
            <a:pPr lvl="1">
              <a:buFont typeface="Wingdings" pitchFamily="2" charset="2"/>
              <a:buChar char="Ø"/>
            </a:pPr>
            <a:r>
              <a:rPr lang="zh-TW" altLang="en-US" sz="3000" dirty="0" smtClean="0"/>
              <a:t>是明朝時期</a:t>
            </a:r>
            <a:r>
              <a:rPr lang="zh-TW" altLang="en-US" sz="3000" dirty="0" smtClean="0">
                <a:hlinkClick r:id="rId4" tooltip="嶺南"/>
              </a:rPr>
              <a:t>嶺南</a:t>
            </a:r>
            <a:r>
              <a:rPr lang="zh-TW" altLang="en-US" sz="3000" dirty="0" smtClean="0"/>
              <a:t>最大</a:t>
            </a:r>
            <a:endParaRPr lang="en-US" altLang="zh-TW" sz="3000" dirty="0" smtClean="0"/>
          </a:p>
          <a:p>
            <a:r>
              <a:rPr lang="zh-TW" altLang="en-US" sz="3000" dirty="0" smtClean="0"/>
              <a:t>於</a:t>
            </a:r>
            <a:r>
              <a:rPr lang="en-US" altLang="zh-TW" sz="3000" dirty="0" smtClean="0"/>
              <a:t>1993</a:t>
            </a:r>
            <a:r>
              <a:rPr lang="zh-TW" altLang="en-US" sz="3000" dirty="0" smtClean="0"/>
              <a:t>年成為市級文物保護單位</a:t>
            </a:r>
            <a:endParaRPr lang="en-US" altLang="zh-TW" sz="3000" dirty="0" smtClean="0"/>
          </a:p>
          <a:p>
            <a:r>
              <a:rPr lang="zh-TW" altLang="en-US" sz="3000" dirty="0" smtClean="0"/>
              <a:t>城隍廟重修年份 </a:t>
            </a:r>
            <a:r>
              <a:rPr lang="en-US" altLang="zh-TW" sz="3000" dirty="0" smtClean="0"/>
              <a:t>: 2009</a:t>
            </a:r>
            <a:r>
              <a:rPr lang="zh-TW" altLang="en-US" sz="3000" dirty="0" smtClean="0"/>
              <a:t>年</a:t>
            </a:r>
            <a:r>
              <a:rPr lang="en-US" altLang="zh-TW" sz="3000" dirty="0" smtClean="0"/>
              <a:t> (</a:t>
            </a:r>
            <a:r>
              <a:rPr lang="zh-TW" altLang="en-US" sz="3000" dirty="0" smtClean="0"/>
              <a:t>有重修碑文</a:t>
            </a:r>
            <a:r>
              <a:rPr lang="en-US" altLang="zh-TW" sz="3000" dirty="0" smtClean="0"/>
              <a:t>)</a:t>
            </a:r>
          </a:p>
          <a:p>
            <a:r>
              <a:rPr lang="zh-TW" altLang="en-US" sz="3000" dirty="0" smtClean="0"/>
              <a:t>用途 </a:t>
            </a:r>
            <a:r>
              <a:rPr lang="en-US" altLang="zh-TW" sz="3000" dirty="0" smtClean="0"/>
              <a:t>: </a:t>
            </a:r>
            <a:r>
              <a:rPr lang="zh-TW" altLang="en-US" sz="3000" dirty="0" smtClean="0"/>
              <a:t>原是供奉守護城池神袛的壇廟，其主祀城隍、文武判官和二十四司。現時是免費開放給市民，讓市民</a:t>
            </a:r>
            <a:r>
              <a:rPr lang="zh-TW" altLang="en-US" sz="2800" dirty="0" smtClean="0"/>
              <a:t>燒香祈福</a:t>
            </a:r>
            <a:r>
              <a:rPr lang="zh-TW" altLang="en-US" sz="3000" dirty="0" smtClean="0"/>
              <a:t>。而在一些大日</a:t>
            </a:r>
            <a:endParaRPr lang="en-US" altLang="zh-TW" sz="3000" dirty="0" smtClean="0"/>
          </a:p>
          <a:p>
            <a:pPr>
              <a:buNone/>
            </a:pPr>
            <a:r>
              <a:rPr lang="zh-TW" altLang="en-US" sz="3000" dirty="0" smtClean="0"/>
              <a:t>    子時，官府也會舉行官方的祭祀</a:t>
            </a:r>
            <a:endParaRPr lang="en-US" altLang="zh-TW" sz="3000" dirty="0" smtClean="0"/>
          </a:p>
          <a:p>
            <a:r>
              <a:rPr lang="zh-TW" altLang="en-US" sz="3000" dirty="0" smtClean="0"/>
              <a:t>現時只剩大殿和拜亭</a:t>
            </a:r>
            <a:endParaRPr lang="en-US" altLang="zh-TW" sz="3000" dirty="0" smtClean="0"/>
          </a:p>
          <a:p>
            <a:endParaRPr lang="en-US" altLang="zh-TW" sz="3000" dirty="0" smtClean="0"/>
          </a:p>
          <a:p>
            <a:pPr>
              <a:buNone/>
            </a:pPr>
            <a:endParaRPr lang="en-US" altLang="zh-TW" dirty="0" smtClean="0"/>
          </a:p>
          <a:p>
            <a:pPr>
              <a:buNone/>
            </a:pPr>
            <a:endParaRPr lang="en-US" altLang="zh-TW" dirty="0" smtClean="0"/>
          </a:p>
        </p:txBody>
      </p:sp>
      <p:pic>
        <p:nvPicPr>
          <p:cNvPr id="3074" name="Picture 2" descr="C:\Users\user\Downloads\5815F833-98D4-4DF2-B938-0AB198094749.jpeg"/>
          <p:cNvPicPr>
            <a:picLocks noChangeAspect="1" noChangeArrowheads="1"/>
          </p:cNvPicPr>
          <p:nvPr/>
        </p:nvPicPr>
        <p:blipFill>
          <a:blip r:embed="rId5" cstate="print"/>
          <a:srcRect/>
          <a:stretch>
            <a:fillRect/>
          </a:stretch>
        </p:blipFill>
        <p:spPr bwMode="auto">
          <a:xfrm>
            <a:off x="6228184" y="4401108"/>
            <a:ext cx="3275856" cy="2456892"/>
          </a:xfrm>
          <a:prstGeom prst="rect">
            <a:avLst/>
          </a:prstGeom>
          <a:noFill/>
        </p:spPr>
      </p:pic>
      <p:pic>
        <p:nvPicPr>
          <p:cNvPr id="1026" name="Picture 2" descr="C:\Users\user\Desktop\IMG_8585.JPG"/>
          <p:cNvPicPr>
            <a:picLocks noChangeAspect="1" noChangeArrowheads="1"/>
          </p:cNvPicPr>
          <p:nvPr/>
        </p:nvPicPr>
        <p:blipFill>
          <a:blip r:embed="rId6" cstate="print"/>
          <a:srcRect/>
          <a:stretch>
            <a:fillRect/>
          </a:stretch>
        </p:blipFill>
        <p:spPr bwMode="auto">
          <a:xfrm rot="5400000">
            <a:off x="6960688" y="365617"/>
            <a:ext cx="2924946" cy="2193711"/>
          </a:xfrm>
          <a:prstGeom prst="rect">
            <a:avLst/>
          </a:prstGeom>
          <a:noFill/>
        </p:spPr>
      </p:pic>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60648"/>
            <a:ext cx="8219256" cy="922114"/>
          </a:xfrm>
        </p:spPr>
        <p:txBody>
          <a:bodyPr/>
          <a:lstStyle/>
          <a:p>
            <a:r>
              <a:rPr lang="zh-TW" altLang="en-US" dirty="0" smtClean="0"/>
              <a:t>城隍廟的特色</a:t>
            </a:r>
            <a:endParaRPr lang="zh-TW" altLang="en-US" dirty="0"/>
          </a:p>
        </p:txBody>
      </p:sp>
      <p:pic>
        <p:nvPicPr>
          <p:cNvPr id="2050" name="Picture 2" descr="C:\Users\user\Downloads\F95DABDB-6F11-46BB-AA83-653C79E00918.jpeg"/>
          <p:cNvPicPr>
            <a:picLocks noGrp="1" noChangeAspect="1" noChangeArrowheads="1"/>
          </p:cNvPicPr>
          <p:nvPr>
            <p:ph idx="1"/>
          </p:nvPr>
        </p:nvPicPr>
        <p:blipFill>
          <a:blip r:embed="rId2" cstate="print"/>
          <a:srcRect/>
          <a:stretch>
            <a:fillRect/>
          </a:stretch>
        </p:blipFill>
        <p:spPr bwMode="auto">
          <a:xfrm>
            <a:off x="6084168" y="4779150"/>
            <a:ext cx="3059832" cy="2078850"/>
          </a:xfrm>
          <a:prstGeom prst="rect">
            <a:avLst/>
          </a:prstGeom>
          <a:noFill/>
        </p:spPr>
      </p:pic>
      <p:sp>
        <p:nvSpPr>
          <p:cNvPr id="7" name="矩形 6"/>
          <p:cNvSpPr/>
          <p:nvPr/>
        </p:nvSpPr>
        <p:spPr>
          <a:xfrm>
            <a:off x="611560" y="1124744"/>
            <a:ext cx="8208912" cy="4247317"/>
          </a:xfrm>
          <a:prstGeom prst="rect">
            <a:avLst/>
          </a:prstGeom>
        </p:spPr>
        <p:txBody>
          <a:bodyPr wrap="square">
            <a:spAutoFit/>
          </a:bodyPr>
          <a:lstStyle/>
          <a:p>
            <a:pPr>
              <a:buFont typeface="Arial" pitchFamily="34" charset="0"/>
              <a:buChar char="•"/>
            </a:pPr>
            <a:r>
              <a:rPr lang="zh-TW" altLang="en-US" sz="3000" dirty="0" smtClean="0"/>
              <a:t> 命稱 </a:t>
            </a:r>
            <a:r>
              <a:rPr lang="en-US" altLang="zh-TW" sz="3000" dirty="0" smtClean="0"/>
              <a:t>:《</a:t>
            </a:r>
            <a:r>
              <a:rPr lang="zh-TW" altLang="en-US" sz="3000" dirty="0" smtClean="0"/>
              <a:t>開天闢地</a:t>
            </a:r>
            <a:r>
              <a:rPr lang="en-US" altLang="zh-TW" sz="3000" dirty="0" smtClean="0"/>
              <a:t>•</a:t>
            </a:r>
            <a:r>
              <a:rPr lang="zh-TW" altLang="en-US" sz="3000" dirty="0" smtClean="0"/>
              <a:t>神仙卷</a:t>
            </a:r>
            <a:r>
              <a:rPr lang="en-US" altLang="zh-TW" sz="3000" dirty="0" smtClean="0"/>
              <a:t>》</a:t>
            </a:r>
          </a:p>
          <a:p>
            <a:pPr>
              <a:buFont typeface="Arial" pitchFamily="34" charset="0"/>
              <a:buChar char="•"/>
            </a:pPr>
            <a:r>
              <a:rPr lang="zh-TW" altLang="en-US" sz="3000" dirty="0" smtClean="0"/>
              <a:t>簡介 </a:t>
            </a:r>
            <a:r>
              <a:rPr lang="en-US" altLang="zh-TW" sz="3000" dirty="0" smtClean="0"/>
              <a:t>:</a:t>
            </a:r>
            <a:r>
              <a:rPr lang="zh-TW" altLang="en-US" sz="3000" dirty="0" smtClean="0"/>
              <a:t> 它是用當代的美學造型元素去再做一組「時代」的道教形象，把每一個神話人物的     形象融入現代氣息</a:t>
            </a:r>
            <a:endParaRPr lang="en-US" altLang="zh-TW" sz="3000" dirty="0" smtClean="0"/>
          </a:p>
          <a:p>
            <a:pPr>
              <a:buFont typeface="Arial" pitchFamily="34" charset="0"/>
              <a:buChar char="•"/>
            </a:pPr>
            <a:r>
              <a:rPr lang="zh-TW" altLang="en-US" sz="3000" dirty="0" smtClean="0"/>
              <a:t> 特徵 </a:t>
            </a:r>
            <a:r>
              <a:rPr lang="en-US" altLang="zh-TW" sz="3000" dirty="0" smtClean="0"/>
              <a:t>:</a:t>
            </a:r>
          </a:p>
          <a:p>
            <a:pPr lvl="1">
              <a:buFont typeface="Wingdings" pitchFamily="2" charset="2"/>
              <a:buChar char="Ø"/>
            </a:pPr>
            <a:r>
              <a:rPr lang="zh-TW" altLang="en-US" sz="3000" dirty="0" smtClean="0"/>
              <a:t>畫作放得越長久就會越光亮</a:t>
            </a:r>
            <a:endParaRPr lang="en-US" altLang="zh-TW" sz="3000" dirty="0" smtClean="0"/>
          </a:p>
          <a:p>
            <a:pPr lvl="1">
              <a:buFont typeface="Wingdings" pitchFamily="2" charset="2"/>
              <a:buChar char="Ø"/>
            </a:pPr>
            <a:r>
              <a:rPr lang="zh-TW" altLang="en-US" sz="3000" dirty="0" smtClean="0"/>
              <a:t>整個畫作主要畫料全部採用</a:t>
            </a:r>
            <a:r>
              <a:rPr lang="zh-CN" altLang="en-US" sz="3000" dirty="0" smtClean="0"/>
              <a:t>植物</a:t>
            </a:r>
            <a:r>
              <a:rPr lang="zh-CN" altLang="en-US" sz="3000" dirty="0"/>
              <a:t>漆、</a:t>
            </a:r>
            <a:r>
              <a:rPr lang="zh-CN" altLang="en-US" sz="3000" dirty="0">
                <a:hlinkClick r:id="rId3"/>
              </a:rPr>
              <a:t>大漆</a:t>
            </a:r>
            <a:r>
              <a:rPr lang="en-US" altLang="zh-CN" sz="3000" dirty="0"/>
              <a:t>(</a:t>
            </a:r>
            <a:r>
              <a:rPr lang="zh-CN" altLang="en-US" sz="3000" dirty="0"/>
              <a:t>即生漆</a:t>
            </a:r>
            <a:r>
              <a:rPr lang="en-US" altLang="zh-CN" sz="3000" dirty="0"/>
              <a:t>)</a:t>
            </a:r>
            <a:r>
              <a:rPr lang="zh-CN" altLang="en-US" sz="3000" dirty="0"/>
              <a:t>和腰果漆</a:t>
            </a:r>
            <a:r>
              <a:rPr lang="zh-CN" altLang="en-US" sz="3000" dirty="0" smtClean="0"/>
              <a:t>等</a:t>
            </a:r>
            <a:r>
              <a:rPr lang="zh-TW" altLang="en-US" sz="3000" dirty="0" smtClean="0"/>
              <a:t>純</a:t>
            </a:r>
            <a:r>
              <a:rPr lang="zh-CN" altLang="en-US" sz="3000" dirty="0" smtClean="0"/>
              <a:t>自然</a:t>
            </a:r>
            <a:r>
              <a:rPr lang="zh-CN" altLang="en-US" sz="3000" dirty="0"/>
              <a:t>植物</a:t>
            </a:r>
            <a:r>
              <a:rPr lang="zh-CN" altLang="en-US" sz="3000" dirty="0" smtClean="0"/>
              <a:t>材料</a:t>
            </a:r>
            <a:endParaRPr lang="en-US" altLang="zh-CN" sz="3000" dirty="0" smtClean="0"/>
          </a:p>
          <a:p>
            <a:pPr lvl="1">
              <a:buFont typeface="Wingdings" pitchFamily="2" charset="2"/>
              <a:buChar char="Ø"/>
            </a:pPr>
            <a:r>
              <a:rPr lang="zh-CN" altLang="en-US" sz="3000" dirty="0" smtClean="0"/>
              <a:t>可以保持</a:t>
            </a:r>
            <a:r>
              <a:rPr lang="zh-CN" altLang="en-US" sz="3000" dirty="0"/>
              <a:t>千年不</a:t>
            </a:r>
            <a:r>
              <a:rPr lang="zh-CN" altLang="en-US" sz="3000" dirty="0" smtClean="0"/>
              <a:t>退色</a:t>
            </a:r>
            <a:endParaRPr lang="zh-TW" altLang="en-US" sz="3000" dirty="0"/>
          </a:p>
        </p:txBody>
      </p:sp>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城隍廟的特色</a:t>
            </a:r>
            <a:endParaRPr lang="zh-TW" altLang="en-US" dirty="0"/>
          </a:p>
        </p:txBody>
      </p:sp>
      <p:sp>
        <p:nvSpPr>
          <p:cNvPr id="6" name="內容版面配置區 5"/>
          <p:cNvSpPr>
            <a:spLocks noGrp="1"/>
          </p:cNvSpPr>
          <p:nvPr>
            <p:ph idx="1"/>
          </p:nvPr>
        </p:nvSpPr>
        <p:spPr>
          <a:xfrm>
            <a:off x="457200" y="1600200"/>
            <a:ext cx="8363272" cy="5257800"/>
          </a:xfrm>
        </p:spPr>
        <p:txBody>
          <a:bodyPr>
            <a:normAutofit/>
          </a:bodyPr>
          <a:lstStyle/>
          <a:p>
            <a:r>
              <a:rPr lang="zh-TW" altLang="en-US" sz="2800" dirty="0" smtClean="0"/>
              <a:t>祈福牌</a:t>
            </a:r>
            <a:endParaRPr lang="en-US" altLang="zh-TW" sz="2800" dirty="0" smtClean="0"/>
          </a:p>
          <a:p>
            <a:pPr lvl="1">
              <a:buFont typeface="Wingdings" pitchFamily="2" charset="2"/>
              <a:buChar char="Ø"/>
            </a:pPr>
            <a:r>
              <a:rPr lang="zh-TW" altLang="en-US" dirty="0" smtClean="0"/>
              <a:t>用原木製成</a:t>
            </a:r>
            <a:endParaRPr lang="en-US" altLang="zh-TW" dirty="0" smtClean="0"/>
          </a:p>
          <a:p>
            <a:r>
              <a:rPr lang="zh-TW" altLang="en-US" sz="2800" dirty="0" smtClean="0"/>
              <a:t>祈福方法 </a:t>
            </a:r>
            <a:r>
              <a:rPr lang="en-US" altLang="zh-TW" sz="2800" dirty="0" smtClean="0"/>
              <a:t>:</a:t>
            </a:r>
          </a:p>
          <a:p>
            <a:pPr lvl="1">
              <a:buFont typeface="Wingdings" pitchFamily="2" charset="2"/>
              <a:buChar char="Ø"/>
            </a:pPr>
            <a:r>
              <a:rPr lang="zh-TW" altLang="en-US" dirty="0" smtClean="0"/>
              <a:t>在牌上寫上心願與對象</a:t>
            </a:r>
            <a:endParaRPr lang="en-US" altLang="zh-TW" dirty="0" smtClean="0"/>
          </a:p>
          <a:p>
            <a:pPr lvl="1">
              <a:buFont typeface="Wingdings" pitchFamily="2" charset="2"/>
              <a:buChar char="Ø"/>
            </a:pPr>
            <a:r>
              <a:rPr lang="zh-TW" altLang="en-US" dirty="0" smtClean="0"/>
              <a:t>繫上紅色繩結</a:t>
            </a:r>
            <a:endParaRPr lang="en-US" altLang="zh-TW" dirty="0" smtClean="0"/>
          </a:p>
          <a:p>
            <a:pPr lvl="1">
              <a:buFont typeface="Wingdings" pitchFamily="2" charset="2"/>
              <a:buChar char="Ø"/>
            </a:pPr>
            <a:r>
              <a:rPr lang="zh-TW" altLang="en-US" dirty="0" smtClean="0"/>
              <a:t>掛於城隍寶殿前</a:t>
            </a:r>
            <a:endParaRPr lang="en-US" altLang="zh-TW" dirty="0" smtClean="0"/>
          </a:p>
          <a:p>
            <a:r>
              <a:rPr lang="zh-TW" altLang="en-US" sz="2800" dirty="0" smtClean="0"/>
              <a:t>「福」的含義 </a:t>
            </a:r>
            <a:r>
              <a:rPr lang="en-US" altLang="zh-TW" sz="2800" dirty="0" smtClean="0"/>
              <a:t>:</a:t>
            </a:r>
          </a:p>
          <a:p>
            <a:pPr>
              <a:buNone/>
            </a:pPr>
            <a:r>
              <a:rPr lang="zh-TW" altLang="en-US" sz="2800" dirty="0" smtClean="0"/>
              <a:t>      人們在精神上的追求和</a:t>
            </a:r>
            <a:endParaRPr lang="en-US" altLang="zh-TW" sz="2800" dirty="0" smtClean="0"/>
          </a:p>
          <a:p>
            <a:pPr>
              <a:buNone/>
            </a:pPr>
            <a:r>
              <a:rPr lang="zh-TW" altLang="en-US" sz="2800" dirty="0" smtClean="0"/>
              <a:t>      對美好生活的寄托與憧憬</a:t>
            </a:r>
            <a:endParaRPr lang="en-US" altLang="zh-TW" sz="2800" dirty="0" smtClean="0"/>
          </a:p>
        </p:txBody>
      </p:sp>
      <p:pic>
        <p:nvPicPr>
          <p:cNvPr id="2051" name="Picture 3" descr="C:\Users\user\Desktop\IMG_8577.JPG"/>
          <p:cNvPicPr>
            <a:picLocks noChangeAspect="1" noChangeArrowheads="1"/>
          </p:cNvPicPr>
          <p:nvPr/>
        </p:nvPicPr>
        <p:blipFill>
          <a:blip r:embed="rId2" cstate="print"/>
          <a:srcRect/>
          <a:stretch>
            <a:fillRect/>
          </a:stretch>
        </p:blipFill>
        <p:spPr bwMode="auto">
          <a:xfrm>
            <a:off x="4860032" y="2060848"/>
            <a:ext cx="4572000" cy="3429000"/>
          </a:xfrm>
          <a:prstGeom prst="rect">
            <a:avLst/>
          </a:prstGeom>
          <a:noFill/>
        </p:spPr>
      </p:pic>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城隍廟的社會價值</a:t>
            </a:r>
            <a:endParaRPr lang="zh-TW" altLang="en-US" dirty="0"/>
          </a:p>
        </p:txBody>
      </p:sp>
      <p:sp>
        <p:nvSpPr>
          <p:cNvPr id="3" name="內容版面配置區 2"/>
          <p:cNvSpPr>
            <a:spLocks noGrp="1"/>
          </p:cNvSpPr>
          <p:nvPr>
            <p:ph idx="1"/>
          </p:nvPr>
        </p:nvSpPr>
        <p:spPr>
          <a:xfrm>
            <a:off x="323528" y="1600200"/>
            <a:ext cx="8568952" cy="5257800"/>
          </a:xfrm>
        </p:spPr>
        <p:txBody>
          <a:bodyPr/>
          <a:lstStyle/>
          <a:p>
            <a:pPr>
              <a:buFont typeface="Wingdings" pitchFamily="2" charset="2"/>
              <a:buChar char="ü"/>
            </a:pPr>
            <a:r>
              <a:rPr lang="zh-TW" altLang="en-US" dirty="0" smtClean="0"/>
              <a:t>對人民十分重要，社會價值高</a:t>
            </a:r>
            <a:endParaRPr lang="en-US" altLang="zh-TW" dirty="0" smtClean="0"/>
          </a:p>
          <a:p>
            <a:r>
              <a:rPr lang="zh-TW" altLang="en-US" dirty="0" smtClean="0"/>
              <a:t>原因 </a:t>
            </a:r>
            <a:r>
              <a:rPr lang="en-US" altLang="zh-TW" dirty="0" smtClean="0"/>
              <a:t>:</a:t>
            </a:r>
          </a:p>
          <a:p>
            <a:pPr lvl="1">
              <a:buFont typeface="Wingdings" pitchFamily="2" charset="2"/>
              <a:buChar char="Ø"/>
            </a:pPr>
            <a:r>
              <a:rPr lang="zh-TW" altLang="en-US" sz="3000" dirty="0" smtClean="0"/>
              <a:t>人們很迷信</a:t>
            </a:r>
            <a:endParaRPr lang="en-US" altLang="zh-TW" sz="3000" dirty="0" smtClean="0"/>
          </a:p>
          <a:p>
            <a:pPr lvl="1">
              <a:buFont typeface="Wingdings" pitchFamily="2" charset="2"/>
              <a:buChar char="Ø"/>
            </a:pPr>
            <a:r>
              <a:rPr lang="zh-TW" altLang="en-US" sz="3000" dirty="0" smtClean="0"/>
              <a:t>重視城隍神</a:t>
            </a:r>
            <a:endParaRPr lang="en-US" altLang="zh-TW" sz="3000" dirty="0" smtClean="0"/>
          </a:p>
          <a:p>
            <a:pPr lvl="1">
              <a:buFont typeface="Wingdings" pitchFamily="2" charset="2"/>
              <a:buChar char="Ø"/>
            </a:pPr>
            <a:r>
              <a:rPr lang="zh-TW" altLang="en-US" sz="3200" dirty="0" smtClean="0"/>
              <a:t>祭祀的</a:t>
            </a:r>
            <a:r>
              <a:rPr lang="zh-TW" altLang="en-US" sz="3000" dirty="0" smtClean="0"/>
              <a:t>地方</a:t>
            </a:r>
            <a:endParaRPr lang="en-US" altLang="zh-TW" sz="3000" dirty="0" smtClean="0"/>
          </a:p>
          <a:p>
            <a:pPr>
              <a:buFont typeface="Wingdings" pitchFamily="2" charset="2"/>
              <a:buChar char="ü"/>
            </a:pPr>
            <a:r>
              <a:rPr lang="zh-TW" altLang="en-US" dirty="0" smtClean="0"/>
              <a:t>府城地位高</a:t>
            </a:r>
            <a:endParaRPr lang="en-US" altLang="zh-TW" dirty="0" smtClean="0"/>
          </a:p>
          <a:p>
            <a:r>
              <a:rPr lang="zh-TW" altLang="en-US" dirty="0" smtClean="0"/>
              <a:t>原因 </a:t>
            </a:r>
            <a:r>
              <a:rPr lang="en-US" altLang="zh-TW" dirty="0" smtClean="0"/>
              <a:t>:</a:t>
            </a:r>
          </a:p>
          <a:p>
            <a:pPr lvl="1">
              <a:buFont typeface="Wingdings" pitchFamily="2" charset="2"/>
              <a:buChar char="Ø"/>
            </a:pPr>
            <a:r>
              <a:rPr lang="zh-TW" altLang="en-US" sz="3000" dirty="0" smtClean="0"/>
              <a:t>受省級長官拜謁</a:t>
            </a:r>
            <a:endParaRPr lang="en-US" altLang="zh-TW" sz="3000" dirty="0" smtClean="0"/>
          </a:p>
          <a:p>
            <a:pPr>
              <a:buFont typeface="Wingdings" pitchFamily="2" charset="2"/>
              <a:buChar char="Ø"/>
            </a:pPr>
            <a:endParaRPr lang="zh-TW" altLang="en-US" sz="3000" dirty="0"/>
          </a:p>
        </p:txBody>
      </p:sp>
      <p:pic>
        <p:nvPicPr>
          <p:cNvPr id="4" name="圖片 3" descr="photo 3.jpg"/>
          <p:cNvPicPr>
            <a:picLocks noChangeAspect="1"/>
          </p:cNvPicPr>
          <p:nvPr/>
        </p:nvPicPr>
        <p:blipFill>
          <a:blip r:embed="rId2" cstate="print"/>
          <a:stretch>
            <a:fillRect/>
          </a:stretch>
        </p:blipFill>
        <p:spPr>
          <a:xfrm>
            <a:off x="4081508" y="2420888"/>
            <a:ext cx="5062492" cy="3600400"/>
          </a:xfrm>
          <a:prstGeom prst="rect">
            <a:avLst/>
          </a:prstGeom>
        </p:spPr>
      </p:pic>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城隍廟的保育程度</a:t>
            </a:r>
            <a:endParaRPr lang="zh-TW" altLang="en-US" dirty="0"/>
          </a:p>
        </p:txBody>
      </p:sp>
      <p:sp>
        <p:nvSpPr>
          <p:cNvPr id="3" name="內容版面配置區 2"/>
          <p:cNvSpPr>
            <a:spLocks noGrp="1"/>
          </p:cNvSpPr>
          <p:nvPr>
            <p:ph idx="1"/>
          </p:nvPr>
        </p:nvSpPr>
        <p:spPr>
          <a:xfrm>
            <a:off x="457200" y="1600200"/>
            <a:ext cx="8219256" cy="5257800"/>
          </a:xfrm>
        </p:spPr>
        <p:txBody>
          <a:bodyPr/>
          <a:lstStyle/>
          <a:p>
            <a:pPr>
              <a:buFont typeface="Wingdings" pitchFamily="2" charset="2"/>
              <a:buChar char="ü"/>
            </a:pPr>
            <a:r>
              <a:rPr lang="zh-TW" altLang="en-US" dirty="0" smtClean="0"/>
              <a:t>保育程度良好</a:t>
            </a:r>
            <a:endParaRPr lang="en-US" altLang="zh-TW" dirty="0" smtClean="0"/>
          </a:p>
          <a:p>
            <a:r>
              <a:rPr lang="zh-TW" altLang="en-US" dirty="0" smtClean="0"/>
              <a:t>原因 </a:t>
            </a:r>
            <a:r>
              <a:rPr lang="en-US" altLang="zh-TW" dirty="0" smtClean="0"/>
              <a:t>:</a:t>
            </a:r>
          </a:p>
          <a:p>
            <a:pPr lvl="1">
              <a:buFont typeface="Wingdings" pitchFamily="2" charset="2"/>
              <a:buChar char="Ø"/>
            </a:pPr>
            <a:r>
              <a:rPr lang="zh-TW" altLang="en-US" sz="3000" dirty="0" smtClean="0"/>
              <a:t>以「修舊如舊」的原則進行修復</a:t>
            </a:r>
            <a:endParaRPr lang="en-US" altLang="zh-TW" sz="3000" dirty="0" smtClean="0"/>
          </a:p>
          <a:p>
            <a:pPr lvl="1">
              <a:buFont typeface="Wingdings" pitchFamily="2" charset="2"/>
              <a:buChar char="Ø"/>
            </a:pPr>
            <a:r>
              <a:rPr lang="zh-TW" altLang="en-US" sz="3000" dirty="0" smtClean="0"/>
              <a:t>採用嶺南建築工藝主要的經典手法</a:t>
            </a:r>
            <a:endParaRPr lang="en-US" altLang="zh-TW" sz="3000" dirty="0" smtClean="0"/>
          </a:p>
          <a:p>
            <a:pPr lvl="1">
              <a:buFont typeface="Wingdings" pitchFamily="2" charset="2"/>
              <a:buChar char="Ø"/>
            </a:pPr>
            <a:r>
              <a:rPr lang="zh-TW" altLang="en-US" sz="3000" dirty="0" smtClean="0"/>
              <a:t>並以重現城隍廟的歷史風貌為目的</a:t>
            </a:r>
            <a:endParaRPr lang="en-US" altLang="zh-TW" sz="3000" dirty="0" smtClean="0"/>
          </a:p>
          <a:p>
            <a:pPr lvl="1">
              <a:buFont typeface="Wingdings" pitchFamily="2" charset="2"/>
              <a:buChar char="Ø"/>
            </a:pPr>
            <a:r>
              <a:rPr lang="zh-TW" altLang="en-US" sz="3000" dirty="0" smtClean="0"/>
              <a:t>修復派政府官員檢查</a:t>
            </a:r>
            <a:endParaRPr lang="en-US" altLang="zh-TW" sz="3000" dirty="0" smtClean="0"/>
          </a:p>
          <a:p>
            <a:pPr lvl="1">
              <a:buFont typeface="Wingdings" pitchFamily="2" charset="2"/>
              <a:buChar char="Ø"/>
            </a:pPr>
            <a:r>
              <a:rPr lang="zh-TW" altLang="en-US" sz="3000" dirty="0" smtClean="0"/>
              <a:t>未修復前不開放給市民</a:t>
            </a:r>
            <a:endParaRPr lang="en-US" altLang="zh-TW" sz="3000" dirty="0" smtClean="0"/>
          </a:p>
          <a:p>
            <a:pPr lvl="1">
              <a:buFont typeface="Wingdings" pitchFamily="2" charset="2"/>
              <a:buChar char="Ø"/>
            </a:pPr>
            <a:r>
              <a:rPr lang="zh-TW" altLang="en-US" sz="3000" dirty="0" smtClean="0"/>
              <a:t>現時依然運作</a:t>
            </a:r>
            <a:endParaRPr lang="en-US" altLang="zh-TW" sz="3000" dirty="0" smtClean="0"/>
          </a:p>
          <a:p>
            <a:pPr lvl="1">
              <a:buFont typeface="Wingdings" pitchFamily="2" charset="2"/>
              <a:buChar char="Ø"/>
            </a:pPr>
            <a:endParaRPr lang="en-US" altLang="zh-TW" dirty="0" smtClean="0"/>
          </a:p>
        </p:txBody>
      </p:sp>
      <p:pic>
        <p:nvPicPr>
          <p:cNvPr id="4" name="圖片 3" descr="photo 4.jpg"/>
          <p:cNvPicPr>
            <a:picLocks noChangeAspect="1"/>
          </p:cNvPicPr>
          <p:nvPr/>
        </p:nvPicPr>
        <p:blipFill>
          <a:blip r:embed="rId2" cstate="print"/>
          <a:stretch>
            <a:fillRect/>
          </a:stretch>
        </p:blipFill>
        <p:spPr>
          <a:xfrm>
            <a:off x="5292080" y="4627912"/>
            <a:ext cx="4104456" cy="2230088"/>
          </a:xfrm>
          <a:prstGeom prst="rect">
            <a:avLst/>
          </a:prstGeom>
        </p:spPr>
      </p:pic>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文物保育工作的比較</a:t>
            </a:r>
            <a:endParaRPr lang="zh-TW" altLang="en-US" dirty="0"/>
          </a:p>
        </p:txBody>
      </p:sp>
      <p:sp>
        <p:nvSpPr>
          <p:cNvPr id="4" name="文字版面配置區 3"/>
          <p:cNvSpPr>
            <a:spLocks noGrp="1"/>
          </p:cNvSpPr>
          <p:nvPr>
            <p:ph type="body" idx="1"/>
          </p:nvPr>
        </p:nvSpPr>
        <p:spPr/>
        <p:txBody>
          <a:bodyPr>
            <a:noAutofit/>
          </a:bodyPr>
          <a:lstStyle/>
          <a:p>
            <a:pPr algn="ctr"/>
            <a:r>
              <a:rPr lang="zh-TW" altLang="en-US" sz="3700" dirty="0" smtClean="0"/>
              <a:t>廣州城隍廟</a:t>
            </a:r>
            <a:endParaRPr lang="zh-TW" altLang="en-US" sz="3700" dirty="0"/>
          </a:p>
        </p:txBody>
      </p:sp>
      <p:sp>
        <p:nvSpPr>
          <p:cNvPr id="5" name="內容版面配置區 4"/>
          <p:cNvSpPr>
            <a:spLocks noGrp="1"/>
          </p:cNvSpPr>
          <p:nvPr>
            <p:ph sz="half" idx="2"/>
          </p:nvPr>
        </p:nvSpPr>
        <p:spPr>
          <a:xfrm>
            <a:off x="0" y="2174874"/>
            <a:ext cx="4497388" cy="4683125"/>
          </a:xfrm>
        </p:spPr>
        <p:txBody>
          <a:bodyPr>
            <a:normAutofit/>
          </a:bodyPr>
          <a:lstStyle/>
          <a:p>
            <a:r>
              <a:rPr lang="zh-TW" altLang="en-US" sz="3000" dirty="0" smtClean="0"/>
              <a:t>修復原因 </a:t>
            </a:r>
            <a:r>
              <a:rPr lang="en-US" altLang="zh-TW" sz="3000" dirty="0" smtClean="0"/>
              <a:t>:</a:t>
            </a:r>
          </a:p>
          <a:p>
            <a:pPr lvl="1">
              <a:buFont typeface="Wingdings" pitchFamily="2" charset="2"/>
              <a:buChar char="Ø"/>
            </a:pPr>
            <a:r>
              <a:rPr lang="zh-TW" altLang="en-US" sz="2800" dirty="0" smtClean="0"/>
              <a:t>受破壞後才進行修復</a:t>
            </a:r>
            <a:endParaRPr lang="en-US" altLang="zh-TW" sz="2800" dirty="0" smtClean="0"/>
          </a:p>
          <a:p>
            <a:r>
              <a:rPr lang="zh-TW" altLang="en-US" sz="3000" dirty="0" smtClean="0"/>
              <a:t>修復的原則 </a:t>
            </a:r>
            <a:r>
              <a:rPr lang="en-US" altLang="zh-TW" sz="3000" dirty="0" smtClean="0"/>
              <a:t>:</a:t>
            </a:r>
          </a:p>
          <a:p>
            <a:pPr lvl="1">
              <a:buFont typeface="Wingdings" pitchFamily="2" charset="2"/>
              <a:buChar char="Ø"/>
            </a:pPr>
            <a:r>
              <a:rPr lang="zh-TW" altLang="en-US" sz="2800" dirty="0" smtClean="0"/>
              <a:t>「修舊如舊」</a:t>
            </a:r>
            <a:endParaRPr lang="en-US" altLang="zh-TW" sz="2800" dirty="0" smtClean="0"/>
          </a:p>
          <a:p>
            <a:r>
              <a:rPr lang="zh-TW" altLang="en-US" sz="3000" dirty="0" smtClean="0"/>
              <a:t>被列為</a:t>
            </a:r>
            <a:r>
              <a:rPr lang="zh-TW" altLang="en-US" sz="3000" u="sng" dirty="0" smtClean="0">
                <a:hlinkClick r:id="rId2"/>
              </a:rPr>
              <a:t>文物保護單位</a:t>
            </a:r>
            <a:endParaRPr lang="zh-TW" altLang="en-US" sz="3000" dirty="0"/>
          </a:p>
        </p:txBody>
      </p:sp>
      <p:sp>
        <p:nvSpPr>
          <p:cNvPr id="6" name="文字版面配置區 5"/>
          <p:cNvSpPr>
            <a:spLocks noGrp="1"/>
          </p:cNvSpPr>
          <p:nvPr>
            <p:ph type="body" sz="quarter" idx="3"/>
          </p:nvPr>
        </p:nvSpPr>
        <p:spPr/>
        <p:txBody>
          <a:bodyPr>
            <a:noAutofit/>
          </a:bodyPr>
          <a:lstStyle/>
          <a:p>
            <a:pPr algn="ctr"/>
            <a:r>
              <a:rPr lang="zh-TW" altLang="en-US" sz="3700" dirty="0" smtClean="0"/>
              <a:t>香港筲箕灣天后廟</a:t>
            </a:r>
            <a:endParaRPr lang="zh-TW" altLang="en-US" sz="3700" dirty="0"/>
          </a:p>
        </p:txBody>
      </p:sp>
      <p:sp>
        <p:nvSpPr>
          <p:cNvPr id="7" name="內容版面配置區 6"/>
          <p:cNvSpPr>
            <a:spLocks noGrp="1"/>
          </p:cNvSpPr>
          <p:nvPr>
            <p:ph sz="quarter" idx="4"/>
          </p:nvPr>
        </p:nvSpPr>
        <p:spPr>
          <a:xfrm>
            <a:off x="4645025" y="2174874"/>
            <a:ext cx="4498975" cy="4683125"/>
          </a:xfrm>
        </p:spPr>
        <p:txBody>
          <a:bodyPr>
            <a:normAutofit/>
          </a:bodyPr>
          <a:lstStyle/>
          <a:p>
            <a:r>
              <a:rPr lang="zh-TW" altLang="en-US" sz="3000" dirty="0" smtClean="0"/>
              <a:t>重建原因 </a:t>
            </a:r>
            <a:r>
              <a:rPr lang="en-US" altLang="zh-TW" sz="3000" dirty="0" smtClean="0"/>
              <a:t>:</a:t>
            </a:r>
          </a:p>
          <a:p>
            <a:pPr lvl="1">
              <a:buFont typeface="Wingdings" pitchFamily="2" charset="2"/>
              <a:buChar char="Ø"/>
            </a:pPr>
            <a:r>
              <a:rPr lang="zh-TW" altLang="en-US" sz="2800" dirty="0" smtClean="0"/>
              <a:t>遭</a:t>
            </a:r>
            <a:r>
              <a:rPr lang="zh-TW" altLang="en-US" sz="2800" dirty="0" smtClean="0">
                <a:hlinkClick r:id="rId3" tooltip="颱風"/>
              </a:rPr>
              <a:t>颱風</a:t>
            </a:r>
            <a:r>
              <a:rPr lang="zh-TW" altLang="en-US" sz="2800" dirty="0" smtClean="0"/>
              <a:t>摧毀而於原址重建</a:t>
            </a:r>
            <a:endParaRPr lang="en-US" altLang="zh-TW" sz="2800" dirty="0" smtClean="0"/>
          </a:p>
          <a:p>
            <a:r>
              <a:rPr lang="zh-TW" altLang="en-US" sz="3000" dirty="0" smtClean="0"/>
              <a:t>沒有重建的原則 </a:t>
            </a:r>
            <a:r>
              <a:rPr lang="en-US" altLang="zh-TW" sz="3200" dirty="0" smtClean="0"/>
              <a:t>:</a:t>
            </a:r>
          </a:p>
          <a:p>
            <a:pPr lvl="1">
              <a:buFont typeface="Wingdings" pitchFamily="2" charset="2"/>
              <a:buChar char="Ø"/>
            </a:pPr>
            <a:r>
              <a:rPr lang="zh-TW" altLang="en-US" sz="2800" dirty="0" smtClean="0"/>
              <a:t>但依然存放著逾百年的寶物</a:t>
            </a:r>
            <a:endParaRPr lang="en-US" altLang="zh-TW" sz="2800" dirty="0" smtClean="0"/>
          </a:p>
          <a:p>
            <a:r>
              <a:rPr lang="zh-TW" altLang="en-US" sz="3000" dirty="0" smtClean="0"/>
              <a:t>被列為</a:t>
            </a:r>
            <a:r>
              <a:rPr lang="zh-TW" altLang="en-US" sz="3000" u="sng" dirty="0" smtClean="0">
                <a:hlinkClick r:id="rId4"/>
              </a:rPr>
              <a:t>香港二級歷史建築</a:t>
            </a:r>
            <a:endParaRPr lang="zh-TW" altLang="en-US" sz="3000" dirty="0"/>
          </a:p>
        </p:txBody>
      </p:sp>
    </p:spTree>
  </p:cSld>
  <p:clrMapOvr>
    <a:masterClrMapping/>
  </p:clrMapOvr>
  <p:transition>
    <p:newsflash/>
  </p:transition>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695</TotalTime>
  <Words>672</Words>
  <Application>Microsoft Office PowerPoint</Application>
  <PresentationFormat>如螢幕大小 (4:3)</PresentationFormat>
  <Paragraphs>81</Paragraphs>
  <Slides>11</Slides>
  <Notes>1</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11</vt:i4>
      </vt:variant>
    </vt:vector>
  </HeadingPairs>
  <TitlesOfParts>
    <vt:vector size="17" baseType="lpstr">
      <vt:lpstr>宋体</vt:lpstr>
      <vt:lpstr>新細明體</vt:lpstr>
      <vt:lpstr>Arial</vt:lpstr>
      <vt:lpstr>Calibri</vt:lpstr>
      <vt:lpstr>Wingdings</vt:lpstr>
      <vt:lpstr>Office 佈景主題</vt:lpstr>
      <vt:lpstr>  </vt:lpstr>
      <vt:lpstr>目錄</vt:lpstr>
      <vt:lpstr>考察目的</vt:lpstr>
      <vt:lpstr>城隍廟的簡介</vt:lpstr>
      <vt:lpstr>城隍廟的特色</vt:lpstr>
      <vt:lpstr>城隍廟的特色</vt:lpstr>
      <vt:lpstr>城隍廟的社會價值</vt:lpstr>
      <vt:lpstr>城隍廟的保育程度</vt:lpstr>
      <vt:lpstr>文物保育工作的比較</vt:lpstr>
      <vt:lpstr>總結</vt:lpstr>
      <vt:lpstr>完</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user</dc:creator>
  <cp:lastModifiedBy>周婉儀 </cp:lastModifiedBy>
  <cp:revision>54</cp:revision>
  <dcterms:created xsi:type="dcterms:W3CDTF">2017-12-04T10:04:10Z</dcterms:created>
  <dcterms:modified xsi:type="dcterms:W3CDTF">2017-12-14T01:41:48Z</dcterms:modified>
</cp:coreProperties>
</file>