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>
      <p:cViewPr varScale="1">
        <p:scale>
          <a:sx n="70" d="100"/>
          <a:sy n="70" d="100"/>
        </p:scale>
        <p:origin x="56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30383-4494-445D-92B0-7B919BF423E3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B262D-C4A1-4B80-9F3C-D51AD7E3FE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599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EAECAD-0208-4537-AFA1-A54C74726331}" type="datetimeFigureOut">
              <a:rPr lang="zh-HK" altLang="en-US" smtClean="0"/>
              <a:t>13/12/2017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B75A597-4B90-4E7A-8C84-93A6CDFE40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800" i="1" dirty="0" smtClean="0"/>
              <a:t>從廣州中式歴史建築看保育及可持續發展</a:t>
            </a:r>
            <a:r>
              <a:rPr lang="en-US" altLang="zh-TW" sz="4800" i="1" dirty="0" smtClean="0"/>
              <a:t/>
            </a:r>
            <a:br>
              <a:rPr lang="en-US" altLang="zh-TW" sz="4800" i="1" dirty="0" smtClean="0"/>
            </a:br>
            <a:r>
              <a:rPr lang="en-US" altLang="zh-TW" sz="4800" dirty="0" smtClean="0"/>
              <a:t>&lt;</a:t>
            </a:r>
            <a:r>
              <a:rPr lang="zh-TW" altLang="en-US" sz="8000" i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陳家祠</a:t>
            </a:r>
            <a:r>
              <a:rPr lang="en-US" altLang="zh-TW" sz="4800" dirty="0" smtClean="0"/>
              <a:t>&gt;</a:t>
            </a:r>
            <a:endParaRPr lang="zh-HK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5589240"/>
            <a:ext cx="6400800" cy="736104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3D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組長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林莉欣   組員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黃泳美</a:t>
            </a:r>
            <a:r>
              <a:rPr lang="en-US" altLang="zh-TW" dirty="0" smtClean="0">
                <a:solidFill>
                  <a:schemeClr val="tx1"/>
                </a:solidFill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</a:rPr>
              <a:t>溫嘉琪</a:t>
            </a:r>
            <a:r>
              <a:rPr lang="en-US" altLang="zh-TW" dirty="0" smtClean="0">
                <a:solidFill>
                  <a:schemeClr val="tx1"/>
                </a:solidFill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</a:rPr>
              <a:t>孫嘉雯</a:t>
            </a:r>
            <a:r>
              <a:rPr lang="en-US" altLang="zh-TW" dirty="0" smtClean="0">
                <a:solidFill>
                  <a:schemeClr val="tx1"/>
                </a:solidFill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</a:rPr>
              <a:t>盧姸穎</a:t>
            </a:r>
            <a:r>
              <a:rPr lang="en-US" altLang="zh-TW" dirty="0" smtClean="0">
                <a:solidFill>
                  <a:schemeClr val="tx1"/>
                </a:solidFill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</a:rPr>
              <a:t>黎曉瑩</a:t>
            </a:r>
            <a:endParaRPr lang="zh-HK" altLang="en-US" dirty="0">
              <a:solidFill>
                <a:schemeClr val="tx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796" y="3501008"/>
            <a:ext cx="3466658" cy="240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建築年份</a:t>
            </a:r>
            <a:r>
              <a:rPr lang="en-US" altLang="zh-TW" dirty="0" smtClean="0"/>
              <a:t>:</a:t>
            </a:r>
            <a:r>
              <a:rPr lang="zh-TW" altLang="en-US" dirty="0"/>
              <a:t>清朝光緒十四年</a:t>
            </a:r>
            <a:r>
              <a:rPr lang="zh-TW" altLang="en-US" sz="2000" dirty="0"/>
              <a:t>（</a:t>
            </a:r>
            <a:r>
              <a:rPr lang="en-US" altLang="zh-TW" sz="2000" dirty="0"/>
              <a:t>1888</a:t>
            </a:r>
            <a:r>
              <a:rPr lang="zh-TW" altLang="en-US" sz="2000" dirty="0"/>
              <a:t>年</a:t>
            </a:r>
            <a:r>
              <a:rPr lang="zh-TW" altLang="en-US" sz="2000" dirty="0" smtClean="0"/>
              <a:t>）</a:t>
            </a:r>
            <a:endParaRPr lang="en-US" altLang="zh-TW" sz="2000" dirty="0" smtClean="0"/>
          </a:p>
          <a:p>
            <a:r>
              <a:rPr lang="zh-TW" altLang="en-US" dirty="0" smtClean="0"/>
              <a:t>位         置</a:t>
            </a:r>
            <a:r>
              <a:rPr lang="en-US" altLang="zh-TW" dirty="0" smtClean="0"/>
              <a:t>:</a:t>
            </a:r>
            <a:r>
              <a:rPr lang="zh-TW" altLang="en-US" dirty="0" smtClean="0"/>
              <a:t>中國廣東省</a:t>
            </a:r>
            <a:r>
              <a:rPr lang="zh-TW" altLang="en-US" dirty="0"/>
              <a:t>廣州市中山七路恩龍里</a:t>
            </a:r>
            <a:r>
              <a:rPr lang="en-US" altLang="zh-TW" dirty="0"/>
              <a:t>34</a:t>
            </a:r>
            <a:r>
              <a:rPr lang="zh-TW" altLang="en-US" dirty="0" smtClean="0"/>
              <a:t>號</a:t>
            </a:r>
            <a:endParaRPr lang="en-US" altLang="zh-TW" dirty="0" smtClean="0"/>
          </a:p>
          <a:p>
            <a:r>
              <a:rPr lang="zh-HK" altLang="en-US" dirty="0" smtClean="0"/>
              <a:t>重修</a:t>
            </a:r>
            <a:r>
              <a:rPr lang="zh-TW" altLang="en-US" dirty="0" smtClean="0"/>
              <a:t>年份</a:t>
            </a:r>
            <a:r>
              <a:rPr lang="en-US" altLang="zh-TW" dirty="0" smtClean="0"/>
              <a:t>:1957</a:t>
            </a:r>
            <a:r>
              <a:rPr lang="zh-TW" altLang="en-US" dirty="0" smtClean="0"/>
              <a:t>年</a:t>
            </a:r>
            <a:endParaRPr lang="en-US" altLang="zh-TW" dirty="0" smtClean="0"/>
          </a:p>
          <a:p>
            <a:r>
              <a:rPr lang="zh-TW" altLang="en-US" dirty="0" smtClean="0"/>
              <a:t>別         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「</a:t>
            </a:r>
            <a:r>
              <a:rPr lang="zh-TW" altLang="en-US" dirty="0"/>
              <a:t>古祠留芳</a:t>
            </a:r>
            <a:r>
              <a:rPr lang="zh-TW" altLang="en-US" dirty="0" smtClean="0"/>
              <a:t>」或</a:t>
            </a:r>
            <a:r>
              <a:rPr lang="zh-TW" altLang="en-US" dirty="0"/>
              <a:t>「古祠流芳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 smtClean="0"/>
              <a:t>建築材料</a:t>
            </a:r>
            <a:r>
              <a:rPr lang="en-US" altLang="zh-TW" dirty="0" smtClean="0"/>
              <a:t>:</a:t>
            </a:r>
            <a:r>
              <a:rPr lang="zh-TW" altLang="en-US" dirty="0" smtClean="0"/>
              <a:t>採用</a:t>
            </a:r>
            <a:r>
              <a:rPr lang="zh-TW" altLang="en-US" dirty="0">
                <a:solidFill>
                  <a:srgbClr val="00B050"/>
                </a:solidFill>
              </a:rPr>
              <a:t>木雕、石雕、磚雕、陶塑、灰塑、壁畫</a:t>
            </a:r>
            <a:r>
              <a:rPr lang="zh-TW" altLang="en-US" dirty="0"/>
              <a:t>和</a:t>
            </a:r>
            <a:r>
              <a:rPr lang="zh-TW" altLang="en-US" dirty="0">
                <a:solidFill>
                  <a:srgbClr val="00B050"/>
                </a:solidFill>
              </a:rPr>
              <a:t>銅鐵鑄</a:t>
            </a:r>
            <a:r>
              <a:rPr lang="zh-TW" altLang="en-US" dirty="0"/>
              <a:t>等不同風格的</a:t>
            </a:r>
            <a:r>
              <a:rPr lang="zh-TW" altLang="en-US" dirty="0" smtClean="0"/>
              <a:t>工藝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HK" altLang="en-US" dirty="0"/>
              <a:t>陳</a:t>
            </a:r>
            <a:r>
              <a:rPr lang="zh-HK" altLang="en-US" dirty="0" smtClean="0"/>
              <a:t>家祠</a:t>
            </a:r>
            <a:r>
              <a:rPr lang="zh-TW" altLang="en-US" dirty="0" smtClean="0"/>
              <a:t>   </a:t>
            </a:r>
            <a:r>
              <a:rPr lang="zh-TW" altLang="en-US" sz="2800" dirty="0" smtClean="0"/>
              <a:t>介紹</a:t>
            </a:r>
            <a:r>
              <a:rPr lang="en-US" altLang="zh-TW" sz="2800" dirty="0" smtClean="0"/>
              <a:t>: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980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1966</a:t>
            </a:r>
            <a:r>
              <a:rPr lang="zh-TW" altLang="en-US" dirty="0"/>
              <a:t>年文化大革命期間，萬塊牌位盡被燒毀，儘餘兩塊倖存。兩棟堅厚的木大門上的兩個門神公，被人用鑿子挖成大坑窪。大廳兩面的壁畫被鑿毀。</a:t>
            </a:r>
            <a:r>
              <a:rPr lang="en-US" altLang="zh-TW" dirty="0"/>
              <a:t>1981</a:t>
            </a:r>
            <a:r>
              <a:rPr lang="zh-TW" altLang="en-US" dirty="0"/>
              <a:t>年再次重修，</a:t>
            </a:r>
            <a:r>
              <a:rPr lang="en-US" altLang="zh-TW" dirty="0"/>
              <a:t>1983</a:t>
            </a:r>
            <a:r>
              <a:rPr lang="zh-TW" altLang="en-US" dirty="0"/>
              <a:t>年重新開放。政府重修陳家祠時，將木大門、牆壁用塗料填充平整，請門神畫原作者陳略用中國畫傳統工筆按原貌繪製。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 smtClean="0"/>
              <a:t>陳家</a:t>
            </a:r>
            <a:r>
              <a:rPr lang="zh-HK" altLang="en-US" dirty="0" smtClean="0"/>
              <a:t>祠</a:t>
            </a:r>
            <a:r>
              <a:rPr lang="zh-TW" altLang="en-US" dirty="0" smtClean="0"/>
              <a:t>   </a:t>
            </a:r>
            <a:r>
              <a:rPr lang="zh-TW" altLang="en-US" sz="2800" dirty="0" smtClean="0"/>
              <a:t>設計</a:t>
            </a:r>
            <a:r>
              <a:rPr lang="en-US" altLang="zh-TW" sz="2800" dirty="0" smtClean="0"/>
              <a:t>:</a:t>
            </a:r>
            <a:r>
              <a:rPr lang="zh-TW" altLang="en-US" dirty="0" smtClean="0"/>
              <a:t>   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10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1556792"/>
            <a:ext cx="7408333" cy="3450696"/>
          </a:xfrm>
        </p:spPr>
        <p:txBody>
          <a:bodyPr/>
          <a:lstStyle/>
          <a:p>
            <a:r>
              <a:rPr lang="zh-TW" altLang="en-US" dirty="0" smtClean="0"/>
              <a:t>在大門前的兩側有兩隻獅子</a:t>
            </a:r>
            <a:r>
              <a:rPr lang="en-US" altLang="zh-TW" dirty="0" smtClean="0"/>
              <a:t>,</a:t>
            </a:r>
            <a:r>
              <a:rPr lang="zh-TW" altLang="en-US" dirty="0" smtClean="0"/>
              <a:t>左边是雌性</a:t>
            </a:r>
            <a:r>
              <a:rPr lang="en-US" altLang="zh-TW" dirty="0" smtClean="0"/>
              <a:t>,</a:t>
            </a:r>
            <a:r>
              <a:rPr lang="zh-TW" altLang="en-US" dirty="0" smtClean="0"/>
              <a:t>右边是雄性</a:t>
            </a:r>
            <a:r>
              <a:rPr lang="en-US" altLang="zh-TW" dirty="0" smtClean="0"/>
              <a:t>,</a:t>
            </a:r>
            <a:r>
              <a:rPr lang="zh-TW" altLang="en-US" dirty="0" smtClean="0"/>
              <a:t>雄獅代表野心和洪濤大志</a:t>
            </a:r>
            <a:r>
              <a:rPr lang="en-US" altLang="zh-TW" dirty="0" smtClean="0"/>
              <a:t>,</a:t>
            </a:r>
            <a:r>
              <a:rPr lang="zh-TW" altLang="en-US" dirty="0" smtClean="0"/>
              <a:t>雌獅代表保育和母性。</a:t>
            </a:r>
            <a:endParaRPr lang="en-US" altLang="zh-TW" dirty="0" smtClean="0"/>
          </a:p>
          <a:p>
            <a:r>
              <a:rPr lang="zh-TW" altLang="en-US" dirty="0" smtClean="0"/>
              <a:t>在裏面抬起頭就看見幾幅彩色雕刻及幾句詩句。</a:t>
            </a:r>
            <a:endParaRPr lang="en-US" altLang="zh-TW" dirty="0" smtClean="0"/>
          </a:p>
          <a:p>
            <a:r>
              <a:rPr lang="zh-TW" altLang="en-US" dirty="0" smtClean="0"/>
              <a:t>有一个很大地方專門放至了陳氏先人的碑牌</a:t>
            </a:r>
            <a:r>
              <a:rPr lang="en-US" altLang="zh-TW" dirty="0" smtClean="0"/>
              <a:t>,</a:t>
            </a:r>
            <a:r>
              <a:rPr lang="zh-TW" altLang="en-US" dirty="0" smtClean="0"/>
              <a:t>在</a:t>
            </a:r>
            <a:r>
              <a:rPr lang="en-US" altLang="zh-TW" dirty="0"/>
              <a:t>1966</a:t>
            </a:r>
            <a:r>
              <a:rPr lang="zh-TW" altLang="en-US" dirty="0"/>
              <a:t>年文化大革命期間，萬塊牌位盡被燒毀，儘餘兩塊倖存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陳家</a:t>
            </a:r>
            <a:r>
              <a:rPr lang="zh-HK" altLang="en-US" dirty="0"/>
              <a:t>祠 </a:t>
            </a:r>
            <a:r>
              <a:rPr lang="zh-TW" altLang="en-US" dirty="0" smtClean="0"/>
              <a:t>的中間有用鐵做的圍</a:t>
            </a:r>
            <a:r>
              <a:rPr lang="zh-HK" altLang="en-US" dirty="0" smtClean="0"/>
              <a:t>欄</a:t>
            </a:r>
            <a:r>
              <a:rPr lang="en-US" altLang="zh-TW" dirty="0" smtClean="0"/>
              <a:t>,</a:t>
            </a:r>
            <a:r>
              <a:rPr lang="zh-TW" altLang="en-US" dirty="0"/>
              <a:t>圍</a:t>
            </a:r>
            <a:r>
              <a:rPr lang="zh-HK" altLang="en-US" dirty="0" smtClean="0"/>
              <a:t>欄</a:t>
            </a:r>
            <a:r>
              <a:rPr lang="zh-TW" altLang="en-US" dirty="0" smtClean="0"/>
              <a:t>有</a:t>
            </a:r>
            <a:r>
              <a:rPr lang="zh-HK" altLang="en-US" dirty="0" smtClean="0"/>
              <a:t>精雕細琢</a:t>
            </a:r>
            <a:r>
              <a:rPr lang="zh-TW" altLang="en-US" dirty="0" smtClean="0"/>
              <a:t>的雕刻。</a:t>
            </a:r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 smtClean="0"/>
              <a:t>陳家</a:t>
            </a:r>
            <a:r>
              <a:rPr lang="zh-HK" altLang="en-US" dirty="0" smtClean="0"/>
              <a:t>祠  </a:t>
            </a:r>
            <a:r>
              <a:rPr lang="zh-TW" altLang="en-US" sz="2800" dirty="0" smtClean="0"/>
              <a:t>特色</a:t>
            </a:r>
            <a:r>
              <a:rPr lang="zh-HK" altLang="en-US" dirty="0" smtClean="0"/>
              <a:t>  </a:t>
            </a:r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26159"/>
            <a:ext cx="1580768" cy="210769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243" y="4547543"/>
            <a:ext cx="1714728" cy="228630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486145"/>
            <a:ext cx="324036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陳家祠得到較好的保育，因為有些文物是用玻璃櫃保護著，而且玻璃櫃裏面有温度計，來保持文物的温度，防止腐爛。另外，很多的文物及建築的油漆都是保育得很好，沒有剝落，也有許多告示警告旅客，例如不要觸碰等。它們現在還在運作，沒有損壞，也有重修的。由可見，人們都很重視文物保育。我們都認為政府的評級制度是</a:t>
            </a:r>
            <a:r>
              <a:rPr lang="zh-TW" altLang="en-US" dirty="0"/>
              <a:t>有效的，</a:t>
            </a:r>
            <a:r>
              <a:rPr lang="zh-TW" altLang="en-US" dirty="0" smtClean="0"/>
              <a:t>可增強人民對文物的保育意識。而我們認為可以限制</a:t>
            </a:r>
            <a:r>
              <a:rPr lang="zh-TW" altLang="en-US" dirty="0"/>
              <a:t>進入文物</a:t>
            </a:r>
            <a:r>
              <a:rPr lang="zh-TW" altLang="en-US" dirty="0" smtClean="0"/>
              <a:t>考察的人數，可減少因人數過多而造成的損壞。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考察發現</a:t>
            </a:r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013176"/>
            <a:ext cx="2016224" cy="151216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725146"/>
            <a:ext cx="2400266" cy="180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690270"/>
              </p:ext>
            </p:extLst>
          </p:nvPr>
        </p:nvGraphicFramePr>
        <p:xfrm>
          <a:off x="467544" y="1628800"/>
          <a:ext cx="8064896" cy="4055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946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建築年份</a:t>
                      </a:r>
                      <a:endParaRPr lang="zh-HK" altLang="en-US" dirty="0" smtClean="0"/>
                    </a:p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重修證據</a:t>
                      </a:r>
                      <a:endParaRPr lang="zh-HK" altLang="en-US" dirty="0" smtClean="0"/>
                    </a:p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保育程度</a:t>
                      </a:r>
                      <a:endParaRPr lang="zh-HK" altLang="en-US" dirty="0" smtClean="0"/>
                    </a:p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罕有程度</a:t>
                      </a:r>
                      <a:endParaRPr lang="zh-HK" altLang="en-US" dirty="0" smtClean="0"/>
                    </a:p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歴史價值程度</a:t>
                      </a:r>
                      <a:endParaRPr lang="zh-HK" altLang="en-US" dirty="0" smtClean="0"/>
                    </a:p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建築價值程度</a:t>
                      </a:r>
                      <a:endParaRPr lang="zh-HK" altLang="en-US" dirty="0" smtClean="0"/>
                    </a:p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社會價值程度</a:t>
                      </a:r>
                      <a:endParaRPr lang="zh-HK" altLang="en-US" dirty="0" smtClean="0"/>
                    </a:p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真確程度</a:t>
                      </a:r>
                      <a:endParaRPr lang="zh-HK" altLang="en-US" dirty="0" smtClean="0"/>
                    </a:p>
                    <a:p>
                      <a:endParaRPr lang="zh-HK" altLang="en-US" dirty="0"/>
                    </a:p>
                  </a:txBody>
                  <a:tcPr/>
                </a:tc>
              </a:tr>
              <a:tr h="383791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1888</a:t>
                      </a:r>
                      <a:r>
                        <a:rPr lang="zh-TW" altLang="en-US" dirty="0" smtClean="0"/>
                        <a:t>年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歷史遺物有被透明的蓋蓋住，</a:t>
                      </a:r>
                      <a:r>
                        <a:rPr lang="zh-TW" altLang="en-US" dirty="0" smtClean="0"/>
                        <a:t/>
                      </a:r>
                      <a:br>
                        <a:rPr lang="zh-TW" altLang="en-US" dirty="0" smtClean="0"/>
                      </a:b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有電子資訊板，介紹陳家祠的資料，位於門後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4.5</a:t>
                      </a:r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59935"/>
              </p:ext>
            </p:extLst>
          </p:nvPr>
        </p:nvGraphicFramePr>
        <p:xfrm>
          <a:off x="4427984" y="2924944"/>
          <a:ext cx="410445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陳家祠中用什麼動物來比喻福？</a:t>
                      </a:r>
                      <a:endParaRPr lang="zh-HK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HK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蝙蝠</a:t>
                      </a:r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85619"/>
              </p:ext>
            </p:extLst>
          </p:nvPr>
        </p:nvGraphicFramePr>
        <p:xfrm>
          <a:off x="4427984" y="3645024"/>
          <a:ext cx="4104456" cy="741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將福字倒轉掛起來是什麼意思？</a:t>
                      </a:r>
                      <a:endParaRPr lang="zh-HK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HK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福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HK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倒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到</a:t>
                      </a:r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05064"/>
            <a:ext cx="1368152" cy="243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在這次考察中</a:t>
            </a:r>
            <a:r>
              <a:rPr lang="zh-TW" altLang="en-US" dirty="0"/>
              <a:t>，</a:t>
            </a:r>
            <a:r>
              <a:rPr lang="zh-TW" altLang="en-US" dirty="0" smtClean="0"/>
              <a:t>我們參觀了很多不同的文物，而這些文物都保存得很好。當地政府較注重保育，所以會定期修建文物。我們希望現在的社會可多關注文物保育方面的問題，就如廣州這樣。也可以多做ㄧ些宣傳增加人民對文物的保育意識。</a:t>
            </a:r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總結和反思</a:t>
            </a:r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203235"/>
            <a:ext cx="4288476" cy="24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 rot="16200000">
            <a:off x="867833" y="1300519"/>
            <a:ext cx="7408333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HK" sz="6000" dirty="0" smtClean="0">
                <a:solidFill>
                  <a:schemeClr val="accent1">
                    <a:lumMod val="75000"/>
                  </a:schemeClr>
                </a:solidFill>
              </a:rPr>
              <a:t>Thank you!!!</a:t>
            </a:r>
            <a:endParaRPr lang="zh-HK" alt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</TotalTime>
  <Words>578</Words>
  <Application>Microsoft Office PowerPoint</Application>
  <PresentationFormat>如螢幕大小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標楷體</vt:lpstr>
      <vt:lpstr>Calibri</vt:lpstr>
      <vt:lpstr>Candara</vt:lpstr>
      <vt:lpstr>Symbol</vt:lpstr>
      <vt:lpstr>波形</vt:lpstr>
      <vt:lpstr>從廣州中式歴史建築看保育及可持續發展 &lt;陳家祠&gt;</vt:lpstr>
      <vt:lpstr>陳家祠   介紹:</vt:lpstr>
      <vt:lpstr>陳家祠   設計:    </vt:lpstr>
      <vt:lpstr>陳家祠  特色  </vt:lpstr>
      <vt:lpstr>考察發現</vt:lpstr>
      <vt:lpstr>PowerPoint 簡報</vt:lpstr>
      <vt:lpstr>總結和反思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陳家祠</dc:title>
  <dc:creator>LAM</dc:creator>
  <cp:lastModifiedBy>周婉儀 </cp:lastModifiedBy>
  <cp:revision>24</cp:revision>
  <dcterms:created xsi:type="dcterms:W3CDTF">2017-12-05T08:45:33Z</dcterms:created>
  <dcterms:modified xsi:type="dcterms:W3CDTF">2017-12-13T08:40:04Z</dcterms:modified>
</cp:coreProperties>
</file>