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60" r:id="rId3"/>
    <p:sldId id="259" r:id="rId4"/>
    <p:sldId id="262" r:id="rId5"/>
    <p:sldId id="268" r:id="rId6"/>
    <p:sldId id="261" r:id="rId7"/>
    <p:sldId id="258"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cer_user" initials="a" lastIdx="1" clrIdx="0">
    <p:extLst>
      <p:ext uri="{19B8F6BF-5375-455C-9EA6-DF929625EA0E}">
        <p15:presenceInfo xmlns:p15="http://schemas.microsoft.com/office/powerpoint/2012/main" userId="acer_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6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6-28T17:21:26.125" idx="1">
    <p:pos x="10" y="10"/>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406E1A-6852-47DD-A3EB-6DE565DC6E8F}" type="datetimeFigureOut">
              <a:rPr lang="zh-HK" altLang="en-US" smtClean="0"/>
              <a:t>14/7/2016</a:t>
            </a:fld>
            <a:endParaRPr lang="zh-HK"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80FE11-0434-4EA6-9D09-55835378553F}" type="slidenum">
              <a:rPr lang="zh-HK" altLang="en-US" smtClean="0"/>
              <a:t>‹#›</a:t>
            </a:fld>
            <a:endParaRPr lang="zh-HK" altLang="en-US"/>
          </a:p>
        </p:txBody>
      </p:sp>
    </p:spTree>
    <p:extLst>
      <p:ext uri="{BB962C8B-B14F-4D97-AF65-F5344CB8AC3E}">
        <p14:creationId xmlns:p14="http://schemas.microsoft.com/office/powerpoint/2010/main" val="518352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A880FE11-0434-4EA6-9D09-55835378553F}" type="slidenum">
              <a:rPr lang="zh-HK" altLang="en-US" smtClean="0"/>
              <a:t>3</a:t>
            </a:fld>
            <a:endParaRPr lang="zh-HK" altLang="en-US" dirty="0"/>
          </a:p>
        </p:txBody>
      </p:sp>
    </p:spTree>
    <p:extLst>
      <p:ext uri="{BB962C8B-B14F-4D97-AF65-F5344CB8AC3E}">
        <p14:creationId xmlns:p14="http://schemas.microsoft.com/office/powerpoint/2010/main" val="2867004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B6DA3E6C-95EF-4A46-B2C2-A3C8D0C3E836}" type="datetime1">
              <a:rPr lang="en-US" altLang="zh-HK" smtClean="0"/>
              <a:t>7/14/2016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Date Placeholder 2"/>
          <p:cNvSpPr>
            <a:spLocks noGrp="1"/>
          </p:cNvSpPr>
          <p:nvPr>
            <p:ph type="dt" sz="half" idx="10"/>
          </p:nvPr>
        </p:nvSpPr>
        <p:spPr/>
        <p:txBody>
          <a:bodyPr/>
          <a:lstStyle/>
          <a:p>
            <a:fld id="{C0601061-3912-47C1-8B3D-ECCDF19407D7}" type="datetime1">
              <a:rPr lang="en-US" altLang="zh-HK" smtClean="0"/>
              <a:t>7/14/2016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14582C75-AB4D-4F6B-B3D3-D0EE5CB72AAA}" type="datetime1">
              <a:rPr lang="en-US" altLang="zh-HK" smtClean="0"/>
              <a:t>7/14/2016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9996512C-97B7-4803-A719-A09A65605CB9}" type="datetime1">
              <a:rPr lang="en-US" altLang="zh-HK" smtClean="0"/>
              <a:t>7/14/2016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EB1BEAB9-AFCB-46DB-B1D8-D2140492749B}" type="datetime1">
              <a:rPr lang="en-US" altLang="zh-HK" smtClean="0"/>
              <a:t>7/14/2016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zh-TW" altLang="en-US" smtClean="0"/>
              <a:t>按一下以編輯母片文字樣式</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3E862A7F-FB9E-4E97-9702-1F9FA90A927D}" type="datetime1">
              <a:rPr lang="en-US" altLang="zh-HK" smtClean="0"/>
              <a:t>7/14/2016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zh-TW" altLang="en-US" smtClean="0"/>
              <a:t>按一下以編輯母片標題樣式</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zh-TW" altLang="en-US" smtClean="0"/>
              <a:t>按一下以編輯母片文字樣式</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EE7B1199-D8D2-49CE-9BF8-EC048CA490D8}" type="datetime1">
              <a:rPr lang="en-US" altLang="zh-HK" smtClean="0"/>
              <a:t>7/14/2016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7F0B8F9D-F579-463A-B443-512B0733469F}" type="datetime1">
              <a:rPr lang="en-US" altLang="zh-HK" smtClean="0"/>
              <a:t>7/14/2016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288A8B0-0DC6-45E0-8422-7B0C1DEAF7A9}" type="datetime1">
              <a:rPr lang="en-US" altLang="zh-HK" smtClean="0"/>
              <a:t>7/14/2016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83A9AACC-1E24-4158-AF5D-17968497E2F2}" type="datetime1">
              <a:rPr lang="en-US" altLang="zh-HK" smtClean="0"/>
              <a:t>7/14/2016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6F8436FD-D272-424D-A41C-C5025A2ED718}" type="datetime1">
              <a:rPr lang="en-US" altLang="zh-HK" smtClean="0"/>
              <a:t>7/14/2016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9A4F344C-EE8A-4B12-A674-320BDB2C3FF7}" type="datetime1">
              <a:rPr lang="en-US" altLang="zh-HK" smtClean="0"/>
              <a:t>7/14/2016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647F8704-AF80-4D14-92C3-502A9860F16E}" type="datetime1">
              <a:rPr lang="en-US" altLang="zh-HK" smtClean="0"/>
              <a:t>7/14/2016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A1524AFC-75D4-4A77-90C9-1124B352C836}" type="datetime1">
              <a:rPr lang="en-US" altLang="zh-HK" smtClean="0"/>
              <a:t>7/14/2016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83CA2C-AA05-46EC-BEAF-7C6711A22BF7}" type="datetime1">
              <a:rPr lang="en-US" altLang="zh-HK" smtClean="0"/>
              <a:t>7/14/2016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61E8CA69-B9A5-453D-84A1-19C8C948F43E}" type="datetime1">
              <a:rPr lang="en-US" altLang="zh-HK" smtClean="0"/>
              <a:t>7/14/2016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zh-TW" altLang="en-US" smtClean="0"/>
              <a:t>按一下以編輯母片標題樣式</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5621FE81-426A-442C-BE12-497CC107F787}" type="datetime1">
              <a:rPr lang="en-US" altLang="zh-HK" smtClean="0"/>
              <a:t>7/14/2016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9DF4D04B-DBA8-4FCB-9035-E544E96C5361}" type="datetime1">
              <a:rPr lang="en-US" altLang="zh-HK" smtClean="0"/>
              <a:t>7/14/2016</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446212" y="552449"/>
            <a:ext cx="8001000" cy="1003301"/>
          </a:xfrm>
        </p:spPr>
        <p:txBody>
          <a:bodyPr>
            <a:normAutofit/>
          </a:bodyPr>
          <a:lstStyle/>
          <a:p>
            <a:r>
              <a:rPr lang="zh-CN" altLang="en-US" sz="4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廣州及珠三角經濟發展考察團</a:t>
            </a:r>
            <a:endParaRPr lang="zh-HK" altLang="en-US" sz="4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副標題 2"/>
          <p:cNvSpPr>
            <a:spLocks noGrp="1"/>
          </p:cNvSpPr>
          <p:nvPr>
            <p:ph type="subTitle" idx="1"/>
          </p:nvPr>
        </p:nvSpPr>
        <p:spPr>
          <a:xfrm>
            <a:off x="890690" y="5540477"/>
            <a:ext cx="6400800" cy="457200"/>
          </a:xfrm>
        </p:spPr>
        <p:txBody>
          <a:bodyPr>
            <a:normAutofit/>
          </a:bodyPr>
          <a:lstStyle/>
          <a:p>
            <a:r>
              <a:rPr lang="zh-CN" altLang="en-US" sz="2400" b="1" dirty="0" smtClean="0">
                <a:latin typeface="微軟正黑體" panose="020B0604030504040204" pitchFamily="34" charset="-120"/>
                <a:ea typeface="微軟正黑體" panose="020B0604030504040204" pitchFamily="34" charset="-120"/>
              </a:rPr>
              <a:t>組員</a:t>
            </a:r>
            <a:r>
              <a:rPr lang="zh-CN" altLang="en-US" sz="2400" b="1" dirty="0" smtClean="0">
                <a:latin typeface="微軟正黑體" panose="020B0604030504040204" pitchFamily="34" charset="-120"/>
                <a:ea typeface="微軟正黑體" panose="020B0604030504040204" pitchFamily="34" charset="-120"/>
              </a:rPr>
              <a:t>：</a:t>
            </a:r>
            <a:r>
              <a:rPr lang="en-US" altLang="zh-CN" sz="2400" b="1" dirty="0" smtClean="0">
                <a:latin typeface="微軟正黑體" panose="020B0604030504040204" pitchFamily="34" charset="-120"/>
                <a:ea typeface="微軟正黑體" panose="020B0604030504040204" pitchFamily="34" charset="-120"/>
              </a:rPr>
              <a:t>2D</a:t>
            </a:r>
            <a:r>
              <a:rPr lang="zh-CN" altLang="en-US" sz="2400" b="1" dirty="0" smtClean="0">
                <a:latin typeface="微軟正黑體" panose="020B0604030504040204" pitchFamily="34" charset="-120"/>
                <a:ea typeface="微軟正黑體" panose="020B0604030504040204" pitchFamily="34" charset="-120"/>
              </a:rPr>
              <a:t>何</a:t>
            </a:r>
            <a:r>
              <a:rPr lang="zh-CN" altLang="en-US" sz="2400" b="1" dirty="0">
                <a:latin typeface="微軟正黑體" panose="020B0604030504040204" pitchFamily="34" charset="-120"/>
                <a:ea typeface="微軟正黑體" panose="020B0604030504040204" pitchFamily="34" charset="-120"/>
              </a:rPr>
              <a:t>京</a:t>
            </a:r>
            <a:r>
              <a:rPr lang="zh-TW" altLang="en-US" sz="2400" b="1" dirty="0" smtClean="0">
                <a:latin typeface="微軟正黑體" panose="020B0604030504040204" pitchFamily="34" charset="-120"/>
                <a:ea typeface="微軟正黑體" panose="020B0604030504040204" pitchFamily="34" charset="-120"/>
              </a:rPr>
              <a:t>樺</a:t>
            </a:r>
            <a:r>
              <a:rPr lang="zh-CN" altLang="en-US" sz="2400" b="1" dirty="0" smtClean="0">
                <a:latin typeface="微軟正黑體" panose="020B0604030504040204" pitchFamily="34" charset="-120"/>
                <a:ea typeface="微軟正黑體" panose="020B0604030504040204" pitchFamily="34" charset="-120"/>
              </a:rPr>
              <a:t>，王朗丞，譚力行，馮麒銘</a:t>
            </a:r>
            <a:endParaRPr lang="zh-HK" altLang="en-US" sz="2400" b="1" dirty="0">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212" y="1809750"/>
            <a:ext cx="9374188" cy="3270250"/>
          </a:xfrm>
          <a:prstGeom prst="rect">
            <a:avLst/>
          </a:prstGeom>
        </p:spPr>
      </p:pic>
    </p:spTree>
    <p:extLst>
      <p:ext uri="{BB962C8B-B14F-4D97-AF65-F5344CB8AC3E}">
        <p14:creationId xmlns:p14="http://schemas.microsoft.com/office/powerpoint/2010/main" val="30367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05360" y="704781"/>
            <a:ext cx="8534400" cy="1507067"/>
          </a:xfrm>
        </p:spPr>
        <p:txBody>
          <a:bodyPr/>
          <a:lstStyle/>
          <a:p>
            <a:r>
              <a:rPr lang="zh-HK" altLang="en-US" dirty="0" smtClean="0"/>
              <a:t>                      王</a:t>
            </a:r>
            <a:r>
              <a:rPr lang="zh-HK" altLang="en-US" dirty="0"/>
              <a:t>朗丞的感想</a:t>
            </a:r>
            <a:br>
              <a:rPr lang="zh-HK" altLang="en-US" dirty="0"/>
            </a:br>
            <a:endParaRPr lang="zh-HK" altLang="en-US" dirty="0"/>
          </a:p>
        </p:txBody>
      </p:sp>
      <p:sp>
        <p:nvSpPr>
          <p:cNvPr id="3" name="內容版面配置區 2"/>
          <p:cNvSpPr>
            <a:spLocks noGrp="1"/>
          </p:cNvSpPr>
          <p:nvPr>
            <p:ph idx="1"/>
          </p:nvPr>
        </p:nvSpPr>
        <p:spPr>
          <a:xfrm>
            <a:off x="1105360" y="986365"/>
            <a:ext cx="8534400" cy="3615267"/>
          </a:xfrm>
        </p:spPr>
        <p:txBody>
          <a:bodyPr>
            <a:normAutofit/>
          </a:bodyPr>
          <a:lstStyle/>
          <a:p>
            <a:r>
              <a:rPr lang="zh-TW" altLang="en-US" sz="3000" dirty="0"/>
              <a:t>今次的旅遊，到了</a:t>
            </a:r>
            <a:r>
              <a:rPr lang="zh-TW" altLang="en-US" sz="3000" dirty="0" smtClean="0"/>
              <a:t>廣</a:t>
            </a:r>
            <a:r>
              <a:rPr lang="zh-CN" altLang="en-US" sz="3000" dirty="0" smtClean="0"/>
              <a:t>東</a:t>
            </a:r>
            <a:r>
              <a:rPr lang="zh-TW" altLang="en-US" sz="3000" dirty="0" smtClean="0"/>
              <a:t>省</a:t>
            </a:r>
            <a:r>
              <a:rPr lang="zh-TW" altLang="en-US" sz="3000" dirty="0"/>
              <a:t>旅遊</a:t>
            </a:r>
            <a:r>
              <a:rPr lang="zh-TW" altLang="en-US" sz="3000" dirty="0" smtClean="0"/>
              <a:t>中，</a:t>
            </a:r>
            <a:r>
              <a:rPr lang="zh-TW" altLang="en-US" sz="3000" dirty="0"/>
              <a:t>花城廣場和</a:t>
            </a:r>
            <a:r>
              <a:rPr lang="zh-TW" altLang="en-US" sz="3000" dirty="0" smtClean="0"/>
              <a:t>廣</a:t>
            </a:r>
            <a:r>
              <a:rPr lang="zh-CN" altLang="en-US" sz="3000" dirty="0" smtClean="0"/>
              <a:t>東</a:t>
            </a:r>
            <a:r>
              <a:rPr lang="zh-TW" altLang="en-US" sz="3000" dirty="0" smtClean="0"/>
              <a:t>省</a:t>
            </a:r>
            <a:r>
              <a:rPr lang="zh-TW" altLang="en-US" sz="3000" dirty="0"/>
              <a:t>中央圖書館，令我大開眼界，我初步認識廣州經濟崛起的原因，我獲益良多，也今我對內地改觀。</a:t>
            </a:r>
            <a:endParaRPr lang="zh-HK" altLang="en-US" sz="3000" dirty="0"/>
          </a:p>
        </p:txBody>
      </p:sp>
    </p:spTree>
    <p:extLst>
      <p:ext uri="{BB962C8B-B14F-4D97-AF65-F5344CB8AC3E}">
        <p14:creationId xmlns:p14="http://schemas.microsoft.com/office/powerpoint/2010/main" val="2441823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20812" y="503766"/>
            <a:ext cx="8534400" cy="1507067"/>
          </a:xfrm>
        </p:spPr>
        <p:txBody>
          <a:bodyPr/>
          <a:lstStyle/>
          <a:p>
            <a:r>
              <a:rPr lang="zh-TW" altLang="en-US" dirty="0" smtClean="0"/>
              <a:t>                     何</a:t>
            </a:r>
            <a:r>
              <a:rPr lang="zh-TW" altLang="en-US" dirty="0"/>
              <a:t>椋樺的感想</a:t>
            </a:r>
            <a:br>
              <a:rPr lang="zh-TW" altLang="en-US" dirty="0"/>
            </a:br>
            <a:endParaRPr lang="zh-HK" altLang="en-US" dirty="0"/>
          </a:p>
        </p:txBody>
      </p:sp>
      <p:sp>
        <p:nvSpPr>
          <p:cNvPr id="3" name="內容版面配置區 2"/>
          <p:cNvSpPr>
            <a:spLocks noGrp="1"/>
          </p:cNvSpPr>
          <p:nvPr>
            <p:ph idx="1"/>
          </p:nvPr>
        </p:nvSpPr>
        <p:spPr>
          <a:xfrm>
            <a:off x="829647" y="1013951"/>
            <a:ext cx="8534400" cy="3615267"/>
          </a:xfrm>
        </p:spPr>
        <p:txBody>
          <a:bodyPr>
            <a:normAutofit/>
          </a:bodyPr>
          <a:lstStyle/>
          <a:p>
            <a:pPr marL="411480" lvl="0" indent="-342900" defTabSz="914400">
              <a:spcBef>
                <a:spcPts val="700"/>
              </a:spcBef>
              <a:spcAft>
                <a:spcPts val="0"/>
              </a:spcAft>
              <a:buClr>
                <a:srgbClr val="D6ECFF"/>
              </a:buClr>
              <a:buSzPct val="95000"/>
              <a:buFont typeface="Wingdings"/>
              <a:buChar char=""/>
            </a:pPr>
            <a:r>
              <a:rPr lang="zh-CN" altLang="en-US" sz="3600" dirty="0" smtClean="0">
                <a:solidFill>
                  <a:prstClr val="white"/>
                </a:solidFill>
                <a:latin typeface="微軟正黑體" panose="020B0604030504040204" pitchFamily="34" charset="-120"/>
                <a:ea typeface="微軟正黑體" panose="020B0604030504040204" pitchFamily="34" charset="-120"/>
              </a:rPr>
              <a:t>經過這次，我更加清楚中國內地的經濟發展，也更加清楚香港和廣州的不同之處和導致它們發展成現在的成因。</a:t>
            </a:r>
            <a:endParaRPr lang="en-US" altLang="zh-CN" sz="3600" dirty="0">
              <a:solidFill>
                <a:prstClr val="white"/>
              </a:solidFill>
              <a:latin typeface="微軟正黑體" panose="020B0604030504040204" pitchFamily="34" charset="-120"/>
              <a:ea typeface="微軟正黑體" panose="020B0604030504040204" pitchFamily="34" charset="-120"/>
            </a:endParaRPr>
          </a:p>
          <a:p>
            <a:endParaRPr lang="zh-HK" altLang="en-US" sz="3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90033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內容版面配置區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3178" y="1902948"/>
            <a:ext cx="4450556" cy="3337917"/>
          </a:xfrm>
        </p:spPr>
      </p:pic>
      <p:sp>
        <p:nvSpPr>
          <p:cNvPr id="4" name="文字方塊 3"/>
          <p:cNvSpPr txBox="1"/>
          <p:nvPr/>
        </p:nvSpPr>
        <p:spPr>
          <a:xfrm>
            <a:off x="1535906" y="632252"/>
            <a:ext cx="7785100" cy="830997"/>
          </a:xfrm>
          <a:prstGeom prst="rect">
            <a:avLst/>
          </a:prstGeom>
          <a:noFill/>
        </p:spPr>
        <p:txBody>
          <a:bodyPr wrap="square" rtlCol="0">
            <a:spAutoFit/>
          </a:bodyPr>
          <a:lstStyle/>
          <a:p>
            <a:r>
              <a:rPr lang="zh-HK"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HK" altLang="en-US"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HK" altLang="en-US" sz="4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多謝觀看</a:t>
            </a:r>
            <a:r>
              <a:rPr lang="zh-CN" altLang="en-US" sz="4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我們的報告</a:t>
            </a:r>
            <a:endParaRPr lang="zh-HK" altLang="en-US" sz="4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05862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27112" y="461433"/>
            <a:ext cx="8534400" cy="745068"/>
          </a:xfrm>
        </p:spPr>
        <p:txBody>
          <a:bodyPr>
            <a:normAutofit fontScale="90000"/>
          </a:bodyPr>
          <a:lstStyle/>
          <a:p>
            <a:r>
              <a:rPr lang="en-US" altLang="zh-TW" dirty="0"/>
              <a:t>1.</a:t>
            </a:r>
            <a:r>
              <a:rPr lang="zh-TW" altLang="en-US" dirty="0"/>
              <a:t>早上在學校集合</a:t>
            </a:r>
            <a:r>
              <a:rPr lang="en-US" altLang="zh-TW" dirty="0"/>
              <a:t>,</a:t>
            </a:r>
            <a:r>
              <a:rPr lang="zh-TW" altLang="en-US" dirty="0"/>
              <a:t>乘坐旅遊巴前往深圳灣過關；</a:t>
            </a:r>
            <a:br>
              <a:rPr lang="zh-TW" altLang="en-US" dirty="0"/>
            </a:br>
            <a:endParaRPr lang="zh-HK" altLang="en-US" dirty="0"/>
          </a:p>
        </p:txBody>
      </p:sp>
      <p:pic>
        <p:nvPicPr>
          <p:cNvPr id="4" name="內容版面配置區 3"/>
          <p:cNvPicPr>
            <a:picLocks noGrp="1" noChangeAspect="1"/>
          </p:cNvPicPr>
          <p:nvPr>
            <p:ph idx="1"/>
          </p:nvPr>
        </p:nvPicPr>
        <p:blipFill>
          <a:blip r:embed="rId2"/>
          <a:stretch>
            <a:fillRect/>
          </a:stretch>
        </p:blipFill>
        <p:spPr>
          <a:xfrm>
            <a:off x="1239321" y="957098"/>
            <a:ext cx="6154182" cy="4617607"/>
          </a:xfrm>
          <a:prstGeom prst="rect">
            <a:avLst/>
          </a:prstGeom>
        </p:spPr>
      </p:pic>
      <p:sp>
        <p:nvSpPr>
          <p:cNvPr id="9" name="文字方塊 8"/>
          <p:cNvSpPr txBox="1"/>
          <p:nvPr/>
        </p:nvSpPr>
        <p:spPr>
          <a:xfrm>
            <a:off x="6972300" y="4724400"/>
            <a:ext cx="5219700" cy="769441"/>
          </a:xfrm>
          <a:prstGeom prst="rect">
            <a:avLst/>
          </a:prstGeom>
          <a:noFill/>
        </p:spPr>
        <p:txBody>
          <a:bodyPr wrap="square" rtlCol="0">
            <a:spAutoFit/>
          </a:bodyPr>
          <a:lstStyle/>
          <a:p>
            <a:r>
              <a:rPr lang="en-US" altLang="zh-HK" dirty="0" smtClean="0"/>
              <a:t>                 </a:t>
            </a:r>
            <a:r>
              <a:rPr lang="zh-CN" altLang="en-US" sz="4400" dirty="0" smtClean="0"/>
              <a:t>看多麼多人</a:t>
            </a:r>
            <a:endParaRPr lang="zh-HK" altLang="en-US" sz="4400" dirty="0"/>
          </a:p>
        </p:txBody>
      </p:sp>
      <p:sp>
        <p:nvSpPr>
          <p:cNvPr id="11" name="手繪多邊形 10"/>
          <p:cNvSpPr/>
          <p:nvPr/>
        </p:nvSpPr>
        <p:spPr>
          <a:xfrm>
            <a:off x="8146100" y="2991049"/>
            <a:ext cx="1175327" cy="1796851"/>
          </a:xfrm>
          <a:custGeom>
            <a:avLst/>
            <a:gdLst>
              <a:gd name="connsiteX0" fmla="*/ 515300 w 1175327"/>
              <a:gd name="connsiteY0" fmla="*/ 1796851 h 1796851"/>
              <a:gd name="connsiteX1" fmla="*/ 1163000 w 1175327"/>
              <a:gd name="connsiteY1" fmla="*/ 895151 h 1796851"/>
              <a:gd name="connsiteX2" fmla="*/ 7300 w 1175327"/>
              <a:gd name="connsiteY2" fmla="*/ 412551 h 1796851"/>
              <a:gd name="connsiteX3" fmla="*/ 642300 w 1175327"/>
              <a:gd name="connsiteY3" fmla="*/ 18851 h 1796851"/>
              <a:gd name="connsiteX4" fmla="*/ 45400 w 1175327"/>
              <a:gd name="connsiteY4" fmla="*/ 1034851 h 1796851"/>
              <a:gd name="connsiteX5" fmla="*/ 7300 w 1175327"/>
              <a:gd name="connsiteY5" fmla="*/ 412551 h 1796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5327" h="1796851">
                <a:moveTo>
                  <a:pt x="515300" y="1796851"/>
                </a:moveTo>
                <a:cubicBezTo>
                  <a:pt x="881483" y="1461359"/>
                  <a:pt x="1247667" y="1125867"/>
                  <a:pt x="1163000" y="895151"/>
                </a:cubicBezTo>
                <a:cubicBezTo>
                  <a:pt x="1078333" y="664435"/>
                  <a:pt x="94083" y="558601"/>
                  <a:pt x="7300" y="412551"/>
                </a:cubicBezTo>
                <a:cubicBezTo>
                  <a:pt x="-79483" y="266501"/>
                  <a:pt x="635950" y="-84866"/>
                  <a:pt x="642300" y="18851"/>
                </a:cubicBezTo>
                <a:cubicBezTo>
                  <a:pt x="648650" y="122568"/>
                  <a:pt x="151233" y="969234"/>
                  <a:pt x="45400" y="1034851"/>
                </a:cubicBezTo>
                <a:cubicBezTo>
                  <a:pt x="-60433" y="1100468"/>
                  <a:pt x="193567" y="1193601"/>
                  <a:pt x="7300" y="412551"/>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HK" altLang="en-US"/>
          </a:p>
        </p:txBody>
      </p:sp>
    </p:spTree>
    <p:extLst>
      <p:ext uri="{BB962C8B-B14F-4D97-AF65-F5344CB8AC3E}">
        <p14:creationId xmlns:p14="http://schemas.microsoft.com/office/powerpoint/2010/main" val="294418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68300" y="317500"/>
            <a:ext cx="8763000" cy="635000"/>
          </a:xfrm>
        </p:spPr>
        <p:txBody>
          <a:bodyPr>
            <a:normAutofit fontScale="90000"/>
          </a:bodyPr>
          <a:lstStyle/>
          <a:p>
            <a:r>
              <a:rPr lang="zh-HK" altLang="en-US" dirty="0" smtClean="0"/>
              <a:t>                             廣州紅磚廠</a:t>
            </a:r>
            <a:endParaRPr lang="zh-HK" altLang="en-US" dirty="0"/>
          </a:p>
        </p:txBody>
      </p:sp>
      <p:pic>
        <p:nvPicPr>
          <p:cNvPr id="4" name="內容版面配置區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314" y="2081784"/>
            <a:ext cx="4555762" cy="3023616"/>
          </a:xfrm>
        </p:spPr>
      </p:pic>
      <p:sp>
        <p:nvSpPr>
          <p:cNvPr id="3" name="文字方塊 2"/>
          <p:cNvSpPr txBox="1"/>
          <p:nvPr/>
        </p:nvSpPr>
        <p:spPr>
          <a:xfrm>
            <a:off x="1549514" y="1086255"/>
            <a:ext cx="10807586" cy="861774"/>
          </a:xfrm>
          <a:prstGeom prst="rect">
            <a:avLst/>
          </a:prstGeom>
          <a:noFill/>
        </p:spPr>
        <p:txBody>
          <a:bodyPr wrap="square" rtlCol="0">
            <a:spAutoFit/>
          </a:bodyPr>
          <a:lstStyle/>
          <a:p>
            <a:r>
              <a:rPr lang="en-US" altLang="zh-CN" sz="3200" dirty="0"/>
              <a:t>2</a:t>
            </a:r>
            <a:r>
              <a:rPr lang="en-US" altLang="zh-CN" sz="3200" dirty="0" smtClean="0"/>
              <a:t>.</a:t>
            </a:r>
            <a:r>
              <a:rPr lang="zh-CN" altLang="en-US" sz="3200" dirty="0" smtClean="0"/>
              <a:t>到達廣州享用午餐；午餐後參觀紅磚廠</a:t>
            </a:r>
            <a:r>
              <a:rPr lang="zh-CN" altLang="en-US" dirty="0" smtClean="0"/>
              <a:t>。</a:t>
            </a:r>
            <a:r>
              <a:rPr lang="zh-CN" altLang="en-US" dirty="0"/>
              <a:t/>
            </a:r>
            <a:br>
              <a:rPr lang="zh-CN" altLang="en-US" dirty="0"/>
            </a:br>
            <a:endParaRPr lang="zh-HK" altLang="en-US" dirty="0"/>
          </a:p>
        </p:txBody>
      </p:sp>
      <p:sp>
        <p:nvSpPr>
          <p:cNvPr id="5" name="文字方塊 4"/>
          <p:cNvSpPr txBox="1"/>
          <p:nvPr/>
        </p:nvSpPr>
        <p:spPr>
          <a:xfrm>
            <a:off x="5181600" y="1948029"/>
            <a:ext cx="6896100" cy="2308324"/>
          </a:xfrm>
          <a:prstGeom prst="rect">
            <a:avLst/>
          </a:prstGeom>
          <a:noFill/>
        </p:spPr>
        <p:txBody>
          <a:bodyPr wrap="square" rtlCol="0">
            <a:spAutoFit/>
          </a:bodyPr>
          <a:lstStyle/>
          <a:p>
            <a:r>
              <a:rPr lang="zh-CN" altLang="en-US" sz="2400" dirty="0" smtClean="0"/>
              <a:t>廣州紅磚廠是廣州第一家非房地產包裝的真正意義。創意區，是一個以國際標準定義的藝術、生活中心紅磚廠廣州紅磚廠是廣州第一家非房地產包裝的真正意義創意區，是一個以國際標準定義的藝術、生活中心。</a:t>
            </a:r>
          </a:p>
          <a:p>
            <a:r>
              <a:rPr lang="zh-CN" altLang="en-US" sz="2400" dirty="0" smtClean="0"/>
              <a:t>。</a:t>
            </a:r>
            <a:endParaRPr lang="zh-HK" altLang="en-US" sz="2400" dirty="0"/>
          </a:p>
        </p:txBody>
      </p:sp>
    </p:spTree>
    <p:extLst>
      <p:ext uri="{BB962C8B-B14F-4D97-AF65-F5344CB8AC3E}">
        <p14:creationId xmlns:p14="http://schemas.microsoft.com/office/powerpoint/2010/main" val="1131027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4212" y="461432"/>
            <a:ext cx="8534400" cy="1507067"/>
          </a:xfrm>
        </p:spPr>
        <p:txBody>
          <a:bodyPr/>
          <a:lstStyle/>
          <a:p>
            <a:r>
              <a:rPr lang="en-US" altLang="zh-CN" dirty="0" smtClean="0"/>
              <a:t>      3.</a:t>
            </a:r>
            <a:r>
              <a:rPr lang="zh-CN" altLang="en-US" dirty="0" smtClean="0"/>
              <a:t>前往珠江新城，花城廣場和廣州塔</a:t>
            </a:r>
            <a:br>
              <a:rPr lang="zh-CN" altLang="en-US" dirty="0" smtClean="0"/>
            </a:br>
            <a:endParaRPr lang="zh-HK"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3954" y="1384300"/>
            <a:ext cx="5642517" cy="3614738"/>
          </a:xfrm>
        </p:spPr>
      </p:pic>
      <p:sp>
        <p:nvSpPr>
          <p:cNvPr id="7" name="矩形 6"/>
          <p:cNvSpPr/>
          <p:nvPr/>
        </p:nvSpPr>
        <p:spPr>
          <a:xfrm>
            <a:off x="3796244" y="5302901"/>
            <a:ext cx="5724644" cy="646331"/>
          </a:xfrm>
          <a:prstGeom prst="rect">
            <a:avLst/>
          </a:prstGeom>
        </p:spPr>
        <p:txBody>
          <a:bodyPr wrap="none">
            <a:spAutoFit/>
          </a:bodyPr>
          <a:lstStyle/>
          <a:p>
            <a:r>
              <a:rPr lang="zh-CN" altLang="en-US" sz="3600" dirty="0" smtClean="0"/>
              <a:t>不跟大家說，還以為是中</a:t>
            </a:r>
            <a:r>
              <a:rPr lang="zh-TW" altLang="en-US" sz="3600" dirty="0" smtClean="0"/>
              <a:t>環</a:t>
            </a:r>
            <a:endParaRPr lang="zh-HK" altLang="en-US" sz="3600" dirty="0"/>
          </a:p>
        </p:txBody>
      </p:sp>
      <p:sp>
        <p:nvSpPr>
          <p:cNvPr id="11" name="手繪多邊形 10"/>
          <p:cNvSpPr/>
          <p:nvPr/>
        </p:nvSpPr>
        <p:spPr>
          <a:xfrm>
            <a:off x="6761257" y="3491529"/>
            <a:ext cx="1061284" cy="1811372"/>
          </a:xfrm>
          <a:custGeom>
            <a:avLst/>
            <a:gdLst>
              <a:gd name="connsiteX0" fmla="*/ 324684 w 1061284"/>
              <a:gd name="connsiteY0" fmla="*/ 1811372 h 1811372"/>
              <a:gd name="connsiteX1" fmla="*/ 1061284 w 1061284"/>
              <a:gd name="connsiteY1" fmla="*/ 769972 h 1811372"/>
              <a:gd name="connsiteX2" fmla="*/ 324684 w 1061284"/>
              <a:gd name="connsiteY2" fmla="*/ 338172 h 1811372"/>
              <a:gd name="connsiteX3" fmla="*/ 7184 w 1061284"/>
              <a:gd name="connsiteY3" fmla="*/ 300072 h 1811372"/>
              <a:gd name="connsiteX4" fmla="*/ 604084 w 1061284"/>
              <a:gd name="connsiteY4" fmla="*/ 20672 h 1811372"/>
              <a:gd name="connsiteX5" fmla="*/ 324684 w 1061284"/>
              <a:gd name="connsiteY5" fmla="*/ 935072 h 1811372"/>
              <a:gd name="connsiteX6" fmla="*/ 7184 w 1061284"/>
              <a:gd name="connsiteY6" fmla="*/ 261972 h 181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284" h="1811372">
                <a:moveTo>
                  <a:pt x="324684" y="1811372"/>
                </a:moveTo>
                <a:cubicBezTo>
                  <a:pt x="692984" y="1413438"/>
                  <a:pt x="1061284" y="1015505"/>
                  <a:pt x="1061284" y="769972"/>
                </a:cubicBezTo>
                <a:cubicBezTo>
                  <a:pt x="1061284" y="524439"/>
                  <a:pt x="500367" y="416489"/>
                  <a:pt x="324684" y="338172"/>
                </a:cubicBezTo>
                <a:cubicBezTo>
                  <a:pt x="149001" y="259855"/>
                  <a:pt x="-39383" y="352989"/>
                  <a:pt x="7184" y="300072"/>
                </a:cubicBezTo>
                <a:cubicBezTo>
                  <a:pt x="53751" y="247155"/>
                  <a:pt x="551167" y="-85161"/>
                  <a:pt x="604084" y="20672"/>
                </a:cubicBezTo>
                <a:cubicBezTo>
                  <a:pt x="657001" y="126505"/>
                  <a:pt x="424167" y="894855"/>
                  <a:pt x="324684" y="935072"/>
                </a:cubicBezTo>
                <a:cubicBezTo>
                  <a:pt x="225201" y="975289"/>
                  <a:pt x="134184" y="975289"/>
                  <a:pt x="7184" y="261972"/>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HK" altLang="en-US"/>
          </a:p>
        </p:txBody>
      </p:sp>
    </p:spTree>
    <p:extLst>
      <p:ext uri="{BB962C8B-B14F-4D97-AF65-F5344CB8AC3E}">
        <p14:creationId xmlns:p14="http://schemas.microsoft.com/office/powerpoint/2010/main" val="2043052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3912" y="490008"/>
            <a:ext cx="8534400" cy="1507067"/>
          </a:xfrm>
        </p:spPr>
        <p:txBody>
          <a:bodyPr>
            <a:normAutofit/>
          </a:bodyPr>
          <a:lstStyle/>
          <a:p>
            <a:r>
              <a:rPr lang="zh-CN" altLang="en-US" sz="3000" dirty="0" smtClean="0"/>
              <a:t>參觀了一整天，真的十分累。晚上入</a:t>
            </a:r>
            <a:r>
              <a:rPr lang="zh-CN" altLang="en-US" sz="3000" dirty="0"/>
              <a:t>住星和香江</a:t>
            </a:r>
            <a:r>
              <a:rPr lang="zh-CN" altLang="en-US" sz="3000" dirty="0" smtClean="0"/>
              <a:t>酒店，並進行</a:t>
            </a:r>
            <a:r>
              <a:rPr lang="zh-CN" altLang="en-US" sz="3000" dirty="0"/>
              <a:t>反</a:t>
            </a:r>
            <a:r>
              <a:rPr lang="zh-CN" altLang="en-US" sz="3000" dirty="0" smtClean="0"/>
              <a:t>思會。</a:t>
            </a:r>
            <a:r>
              <a:rPr lang="zh-CN" altLang="en-US" sz="3000" dirty="0"/>
              <a:t/>
            </a:r>
            <a:br>
              <a:rPr lang="zh-CN" altLang="en-US" sz="3000" dirty="0"/>
            </a:br>
            <a:endParaRPr lang="zh-HK" altLang="en-US" sz="3000"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1988" y="1997075"/>
            <a:ext cx="7508618" cy="4123964"/>
          </a:xfrm>
        </p:spPr>
      </p:pic>
    </p:spTree>
    <p:extLst>
      <p:ext uri="{BB962C8B-B14F-4D97-AF65-F5344CB8AC3E}">
        <p14:creationId xmlns:p14="http://schemas.microsoft.com/office/powerpoint/2010/main" val="247388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1912" y="372533"/>
            <a:ext cx="8534400" cy="1507067"/>
          </a:xfrm>
        </p:spPr>
        <p:txBody>
          <a:bodyPr>
            <a:normAutofit/>
          </a:bodyPr>
          <a:lstStyle/>
          <a:p>
            <a:r>
              <a:rPr lang="zh-HK" altLang="en-US" dirty="0" smtClean="0"/>
              <a:t>                   廣</a:t>
            </a:r>
            <a:r>
              <a:rPr lang="zh-CN" altLang="en-US" dirty="0" smtClean="0"/>
              <a:t>東</a:t>
            </a:r>
            <a:r>
              <a:rPr lang="zh-HK" altLang="en-US" dirty="0" smtClean="0"/>
              <a:t>省旅遊學校</a:t>
            </a:r>
            <a:r>
              <a:rPr lang="zh-HK" altLang="en-US" dirty="0"/>
              <a:t/>
            </a:r>
            <a:br>
              <a:rPr lang="zh-HK" altLang="en-US" dirty="0"/>
            </a:br>
            <a:endParaRPr lang="zh-HK"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2775" y="1435100"/>
            <a:ext cx="5476875" cy="3614738"/>
          </a:xfrm>
        </p:spPr>
      </p:pic>
      <p:sp>
        <p:nvSpPr>
          <p:cNvPr id="5" name="文字方塊 4"/>
          <p:cNvSpPr txBox="1"/>
          <p:nvPr/>
        </p:nvSpPr>
        <p:spPr>
          <a:xfrm>
            <a:off x="6235700" y="1625600"/>
            <a:ext cx="5346700" cy="2554545"/>
          </a:xfrm>
          <a:prstGeom prst="rect">
            <a:avLst/>
          </a:prstGeom>
          <a:noFill/>
        </p:spPr>
        <p:txBody>
          <a:bodyPr wrap="square" rtlCol="0">
            <a:spAutoFit/>
          </a:bodyPr>
          <a:lstStyle/>
          <a:p>
            <a:r>
              <a:rPr lang="zh-HK" altLang="en-US" sz="3200" dirty="0" smtClean="0">
                <a:latin typeface="+mn-ea"/>
              </a:rPr>
              <a:t>早</a:t>
            </a:r>
            <a:r>
              <a:rPr lang="zh-CN" altLang="en-US" sz="3200" dirty="0" smtClean="0">
                <a:latin typeface="+mn-ea"/>
              </a:rPr>
              <a:t>餐</a:t>
            </a:r>
            <a:r>
              <a:rPr lang="zh-HK" altLang="en-US" sz="3200" dirty="0" smtClean="0">
                <a:latin typeface="+mn-ea"/>
              </a:rPr>
              <a:t>後</a:t>
            </a:r>
            <a:r>
              <a:rPr lang="zh-CN" altLang="en-US" sz="3200" dirty="0" smtClean="0">
                <a:latin typeface="+mn-ea"/>
              </a:rPr>
              <a:t>，我們</a:t>
            </a:r>
            <a:r>
              <a:rPr lang="zh-HK" altLang="en-US" sz="3200" dirty="0" smtClean="0">
                <a:latin typeface="+mn-ea"/>
              </a:rPr>
              <a:t>前往廣</a:t>
            </a:r>
            <a:r>
              <a:rPr lang="zh-CN" altLang="en-US" sz="3200" dirty="0" smtClean="0">
                <a:latin typeface="+mn-ea"/>
              </a:rPr>
              <a:t>東</a:t>
            </a:r>
            <a:r>
              <a:rPr lang="zh-HK" altLang="en-US" sz="3200" dirty="0" smtClean="0">
                <a:latin typeface="+mn-ea"/>
              </a:rPr>
              <a:t>省旅遊學校和當地學生交流並瞭解內地的學習方式</a:t>
            </a:r>
            <a:r>
              <a:rPr lang="zh-CN" altLang="en-US" sz="3200" dirty="0" smtClean="0">
                <a:latin typeface="+mn-ea"/>
              </a:rPr>
              <a:t>。原來內地的學校是這麼大。</a:t>
            </a:r>
            <a:r>
              <a:rPr lang="zh-HK" altLang="en-US" sz="3200" dirty="0">
                <a:latin typeface="+mn-ea"/>
              </a:rPr>
              <a:t/>
            </a:r>
            <a:br>
              <a:rPr lang="zh-HK" altLang="en-US" sz="3200" dirty="0">
                <a:latin typeface="+mn-ea"/>
              </a:rPr>
            </a:br>
            <a:endParaRPr lang="zh-HK" altLang="en-US" sz="3200" dirty="0">
              <a:latin typeface="+mn-ea"/>
            </a:endParaRPr>
          </a:p>
        </p:txBody>
      </p:sp>
    </p:spTree>
    <p:extLst>
      <p:ext uri="{BB962C8B-B14F-4D97-AF65-F5344CB8AC3E}">
        <p14:creationId xmlns:p14="http://schemas.microsoft.com/office/powerpoint/2010/main" val="1217358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761339" y="1970138"/>
            <a:ext cx="3786648" cy="2115165"/>
          </a:xfrm>
        </p:spPr>
        <p:txBody>
          <a:bodyPr/>
          <a:lstStyle/>
          <a:p>
            <a:r>
              <a:rPr lang="zh-CN" altLang="en-US" dirty="0" smtClean="0"/>
              <a:t>只需</a:t>
            </a:r>
            <a:r>
              <a:rPr lang="zh-CN" altLang="en-US" dirty="0" smtClean="0"/>
              <a:t>要</a:t>
            </a:r>
            <a:r>
              <a:rPr lang="en-US" altLang="zh-CN" dirty="0" smtClean="0"/>
              <a:t>57</a:t>
            </a:r>
            <a:r>
              <a:rPr lang="zh-CN" altLang="en-US" dirty="0" smtClean="0"/>
              <a:t>秒就能做成一</a:t>
            </a:r>
            <a:r>
              <a:rPr lang="zh-CN" altLang="en-US" dirty="0"/>
              <a:t>輛汽車。</a:t>
            </a:r>
            <a:endParaRPr lang="zh-HK" altLang="en-US" dirty="0"/>
          </a:p>
        </p:txBody>
      </p:sp>
      <p:sp>
        <p:nvSpPr>
          <p:cNvPr id="4" name="文字方塊 3"/>
          <p:cNvSpPr txBox="1"/>
          <p:nvPr/>
        </p:nvSpPr>
        <p:spPr>
          <a:xfrm>
            <a:off x="774700" y="660400"/>
            <a:ext cx="9664700" cy="1446550"/>
          </a:xfrm>
          <a:prstGeom prst="rect">
            <a:avLst/>
          </a:prstGeom>
          <a:noFill/>
        </p:spPr>
        <p:txBody>
          <a:bodyPr wrap="square" rtlCol="0">
            <a:spAutoFit/>
          </a:bodyPr>
          <a:lstStyle/>
          <a:p>
            <a:r>
              <a:rPr lang="zh-CN" altLang="en-US" sz="4400" dirty="0" smtClean="0">
                <a:latin typeface="微軟正黑體" panose="020B0604030504040204" pitchFamily="34" charset="-120"/>
                <a:ea typeface="微軟正黑體" panose="020B0604030504040204" pitchFamily="34" charset="-120"/>
              </a:rPr>
              <a:t>               </a:t>
            </a:r>
            <a:r>
              <a:rPr lang="zh-CN" altLang="en-US" sz="4400" dirty="0" smtClean="0">
                <a:latin typeface="微軟正黑體" panose="020B0604030504040204" pitchFamily="34" charset="-120"/>
                <a:ea typeface="微軟正黑體" panose="020B0604030504040204" pitchFamily="34" charset="-120"/>
              </a:rPr>
              <a:t>  </a:t>
            </a:r>
            <a:r>
              <a:rPr lang="zh-CN" altLang="en-US" sz="4400" dirty="0" smtClean="0">
                <a:latin typeface="微軟正黑體" panose="020B0604030504040204" pitchFamily="34" charset="-120"/>
                <a:ea typeface="微軟正黑體" panose="020B0604030504040204" pitchFamily="34" charset="-120"/>
              </a:rPr>
              <a:t>參觀廣汽</a:t>
            </a:r>
            <a:r>
              <a:rPr lang="zh-HK" altLang="en-US" sz="4400" dirty="0" smtClean="0">
                <a:latin typeface="微軟正黑體" panose="020B0604030504040204" pitchFamily="34" charset="-120"/>
                <a:ea typeface="微軟正黑體" panose="020B0604030504040204" pitchFamily="34" charset="-120"/>
              </a:rPr>
              <a:t>傳褀車廠</a:t>
            </a:r>
          </a:p>
          <a:p>
            <a:endParaRPr lang="zh-HK" altLang="en-US" sz="4400" dirty="0">
              <a:latin typeface="微軟正黑體" panose="020B0604030504040204" pitchFamily="34" charset="-120"/>
              <a:ea typeface="微軟正黑體" panose="020B0604030504040204" pitchFamily="34" charset="-120"/>
            </a:endParaRPr>
          </a:p>
        </p:txBody>
      </p:sp>
      <p:pic>
        <p:nvPicPr>
          <p:cNvPr id="8" name="內容版面配置區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802" y="1970138"/>
            <a:ext cx="7189383" cy="3516262"/>
          </a:xfrm>
        </p:spPr>
      </p:pic>
    </p:spTree>
    <p:extLst>
      <p:ext uri="{BB962C8B-B14F-4D97-AF65-F5344CB8AC3E}">
        <p14:creationId xmlns:p14="http://schemas.microsoft.com/office/powerpoint/2010/main" val="3104678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6012" y="884766"/>
            <a:ext cx="8534400" cy="1507067"/>
          </a:xfrm>
        </p:spPr>
        <p:txBody>
          <a:bodyPr/>
          <a:lstStyle/>
          <a:p>
            <a:r>
              <a:rPr lang="zh-HK" altLang="en-US" dirty="0" smtClean="0"/>
              <a:t>                      馮麒銘的感想</a:t>
            </a:r>
            <a:br>
              <a:rPr lang="zh-HK" altLang="en-US" dirty="0" smtClean="0"/>
            </a:br>
            <a:endParaRPr lang="zh-HK" altLang="en-US" dirty="0"/>
          </a:p>
        </p:txBody>
      </p:sp>
      <p:sp>
        <p:nvSpPr>
          <p:cNvPr id="3" name="內容版面配置區 2"/>
          <p:cNvSpPr>
            <a:spLocks noGrp="1"/>
          </p:cNvSpPr>
          <p:nvPr>
            <p:ph idx="1"/>
          </p:nvPr>
        </p:nvSpPr>
        <p:spPr>
          <a:xfrm>
            <a:off x="560899" y="1308509"/>
            <a:ext cx="10796588" cy="4546600"/>
          </a:xfrm>
        </p:spPr>
        <p:txBody>
          <a:bodyPr>
            <a:normAutofit/>
          </a:bodyPr>
          <a:lstStyle/>
          <a:p>
            <a:pPr marL="0" indent="0">
              <a:buNone/>
            </a:pPr>
            <a:r>
              <a:rPr lang="en-US" altLang="zh-CN" sz="3000" dirty="0">
                <a:solidFill>
                  <a:prstClr val="white"/>
                </a:solidFill>
                <a:latin typeface="微軟正黑體" panose="020B0604030504040204" pitchFamily="34" charset="-120"/>
                <a:ea typeface="微軟正黑體" panose="020B0604030504040204" pitchFamily="34" charset="-120"/>
              </a:rPr>
              <a:t>	</a:t>
            </a:r>
            <a:r>
              <a:rPr lang="zh-CN" altLang="en-US" sz="3000" dirty="0" smtClean="0">
                <a:solidFill>
                  <a:prstClr val="white"/>
                </a:solidFill>
                <a:latin typeface="微軟正黑體" panose="020B0604030504040204" pitchFamily="34" charset="-120"/>
                <a:ea typeface="微軟正黑體" panose="020B0604030504040204" pitchFamily="34" charset="-120"/>
              </a:rPr>
              <a:t>通</a:t>
            </a:r>
            <a:r>
              <a:rPr lang="zh-TW" altLang="en-US" sz="3000" dirty="0" smtClean="0">
                <a:solidFill>
                  <a:prstClr val="white"/>
                </a:solidFill>
                <a:latin typeface="微軟正黑體" panose="020B0604030504040204" pitchFamily="34" charset="-120"/>
                <a:ea typeface="微軟正黑體" panose="020B0604030504040204" pitchFamily="34" charset="-120"/>
              </a:rPr>
              <a:t>過</a:t>
            </a:r>
            <a:r>
              <a:rPr lang="zh-TW" altLang="en-US" sz="3000" dirty="0">
                <a:solidFill>
                  <a:prstClr val="white"/>
                </a:solidFill>
                <a:latin typeface="微軟正黑體" panose="020B0604030504040204" pitchFamily="34" charset="-120"/>
                <a:ea typeface="微軟正黑體" panose="020B0604030504040204" pitchFamily="34" charset="-120"/>
              </a:rPr>
              <a:t>這次交流後</a:t>
            </a:r>
            <a:r>
              <a:rPr lang="zh-CN" altLang="en-US" sz="3000" dirty="0" smtClean="0">
                <a:solidFill>
                  <a:prstClr val="white"/>
                </a:solidFill>
                <a:latin typeface="微軟正黑體" panose="020B0604030504040204" pitchFamily="34" charset="-120"/>
                <a:ea typeface="微軟正黑體" panose="020B0604030504040204" pitchFamily="34" charset="-120"/>
              </a:rPr>
              <a:t>，感覺祖國的變化日新月異，內地的經濟越來越蓬勃。而在廣東省旅遊學校看見那裡的學生在沒有空調的條件下也在努力學習，所以我應該以他們為榜樣，努力學習。</a:t>
            </a:r>
            <a:endParaRPr lang="en-US" altLang="zh-CN" sz="3000" dirty="0" smtClean="0">
              <a:solidFill>
                <a:prstClr val="white"/>
              </a:solidFill>
              <a:latin typeface="微軟正黑體" panose="020B0604030504040204" pitchFamily="34" charset="-120"/>
              <a:ea typeface="微軟正黑體" panose="020B0604030504040204" pitchFamily="34" charset="-120"/>
            </a:endParaRPr>
          </a:p>
          <a:p>
            <a:pPr marL="0" indent="0">
              <a:buNone/>
            </a:pPr>
            <a:r>
              <a:rPr lang="zh-CN" altLang="en-US" sz="3000" dirty="0" smtClean="0">
                <a:solidFill>
                  <a:prstClr val="white"/>
                </a:solidFill>
                <a:latin typeface="微軟正黑體" panose="020B0604030504040204" pitchFamily="34" charset="-120"/>
                <a:ea typeface="微軟正黑體" panose="020B0604030504040204" pitchFamily="34" charset="-120"/>
              </a:rPr>
              <a:t>  經過這次交流後，讓我更清楚知道中國內地經濟。例如在參觀過</a:t>
            </a:r>
            <a:r>
              <a:rPr lang="zh-TW" altLang="en-US" sz="3000" dirty="0" smtClean="0">
                <a:solidFill>
                  <a:prstClr val="white"/>
                </a:solidFill>
                <a:latin typeface="微軟正黑體" panose="020B0604030504040204" pitchFamily="34" charset="-120"/>
                <a:ea typeface="微軟正黑體" panose="020B0604030504040204" pitchFamily="34" charset="-120"/>
              </a:rPr>
              <a:t>廣</a:t>
            </a:r>
            <a:r>
              <a:rPr lang="zh-TW" altLang="en-US" sz="3000" dirty="0">
                <a:solidFill>
                  <a:prstClr val="white"/>
                </a:solidFill>
                <a:latin typeface="微軟正黑體" panose="020B0604030504040204" pitchFamily="34" charset="-120"/>
                <a:ea typeface="微軟正黑體" panose="020B0604030504040204" pitchFamily="34" charset="-120"/>
              </a:rPr>
              <a:t>汽傳褀</a:t>
            </a:r>
            <a:r>
              <a:rPr lang="zh-TW" altLang="en-US" sz="3000" dirty="0" smtClean="0">
                <a:solidFill>
                  <a:prstClr val="white"/>
                </a:solidFill>
                <a:latin typeface="微軟正黑體" panose="020B0604030504040204" pitchFamily="34" charset="-120"/>
                <a:ea typeface="微軟正黑體" panose="020B0604030504040204" pitchFamily="34" charset="-120"/>
              </a:rPr>
              <a:t>車廠</a:t>
            </a:r>
            <a:r>
              <a:rPr lang="zh-CN" altLang="en-US" sz="3000" dirty="0" smtClean="0">
                <a:solidFill>
                  <a:prstClr val="white"/>
                </a:solidFill>
                <a:latin typeface="微軟正黑體" panose="020B0604030504040204" pitchFamily="34" charset="-120"/>
                <a:ea typeface="微軟正黑體" panose="020B0604030504040204" pitchFamily="34" charset="-120"/>
              </a:rPr>
              <a:t>後，發現中國科技技術十分好，而且“</a:t>
            </a:r>
            <a:r>
              <a:rPr lang="en-US" altLang="zh-CN" sz="3000" dirty="0" smtClean="0">
                <a:solidFill>
                  <a:prstClr val="white"/>
                </a:solidFill>
                <a:latin typeface="微軟正黑體" panose="020B0604030504040204" pitchFamily="34" charset="-120"/>
                <a:ea typeface="微軟正黑體" panose="020B0604030504040204" pitchFamily="34" charset="-120"/>
              </a:rPr>
              <a:t>MADE IN CHINA”</a:t>
            </a:r>
            <a:r>
              <a:rPr lang="zh-CN" altLang="en-US" sz="3000" dirty="0" smtClean="0">
                <a:solidFill>
                  <a:prstClr val="white"/>
                </a:solidFill>
                <a:latin typeface="微軟正黑體" panose="020B0604030504040204" pitchFamily="34" charset="-120"/>
                <a:ea typeface="微軟正黑體" panose="020B0604030504040204" pitchFamily="34" charset="-120"/>
              </a:rPr>
              <a:t>的東西不一定是差的。我認為香港應該加強和中國內地有更緊密的經濟</a:t>
            </a:r>
            <a:r>
              <a:rPr lang="zh-TW" altLang="en-US" sz="3000" dirty="0" smtClean="0">
                <a:solidFill>
                  <a:prstClr val="white"/>
                </a:solidFill>
                <a:latin typeface="微軟正黑體" panose="020B0604030504040204" pitchFamily="34" charset="-120"/>
                <a:ea typeface="微軟正黑體" panose="020B0604030504040204" pitchFamily="34" charset="-120"/>
              </a:rPr>
              <a:t>、</a:t>
            </a:r>
            <a:r>
              <a:rPr lang="zh-CN" altLang="en-US" sz="3000" dirty="0" smtClean="0">
                <a:solidFill>
                  <a:prstClr val="white"/>
                </a:solidFill>
                <a:latin typeface="微軟正黑體" panose="020B0604030504040204" pitchFamily="34" charset="-120"/>
                <a:ea typeface="微軟正黑體" panose="020B0604030504040204" pitchFamily="34" charset="-120"/>
              </a:rPr>
              <a:t>文化，貿易等各方面的聯繫。</a:t>
            </a:r>
            <a:endParaRPr lang="zh-TW" altLang="en-US" sz="3000" dirty="0">
              <a:solidFill>
                <a:prstClr val="white"/>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95224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25524" y="546100"/>
            <a:ext cx="8650288" cy="1380068"/>
          </a:xfrm>
        </p:spPr>
        <p:txBody>
          <a:bodyPr/>
          <a:lstStyle/>
          <a:p>
            <a:r>
              <a:rPr lang="zh-HK" altLang="en-US" dirty="0" smtClean="0"/>
              <a:t>                      譚力行</a:t>
            </a:r>
            <a:r>
              <a:rPr lang="zh-HK" altLang="en-US" dirty="0"/>
              <a:t>的感想</a:t>
            </a:r>
            <a:br>
              <a:rPr lang="zh-HK" altLang="en-US" dirty="0"/>
            </a:br>
            <a:endParaRPr lang="zh-HK" altLang="en-US" dirty="0"/>
          </a:p>
        </p:txBody>
      </p:sp>
      <p:sp>
        <p:nvSpPr>
          <p:cNvPr id="3" name="內容版面配置區 2"/>
          <p:cNvSpPr>
            <a:spLocks noGrp="1"/>
          </p:cNvSpPr>
          <p:nvPr>
            <p:ph idx="1"/>
          </p:nvPr>
        </p:nvSpPr>
        <p:spPr>
          <a:xfrm>
            <a:off x="1141412" y="1590777"/>
            <a:ext cx="8534400" cy="3615267"/>
          </a:xfrm>
        </p:spPr>
        <p:txBody>
          <a:bodyPr>
            <a:noAutofit/>
          </a:bodyPr>
          <a:lstStyle/>
          <a:p>
            <a:pPr marL="0" indent="0">
              <a:buNone/>
            </a:pPr>
            <a:r>
              <a:rPr lang="zh-TW" altLang="en-US" sz="3200" dirty="0">
                <a:latin typeface="微軟正黑體" panose="020B0604030504040204" pitchFamily="34" charset="-120"/>
                <a:ea typeface="微軟正黑體" panose="020B0604030504040204" pitchFamily="34" charset="-120"/>
              </a:rPr>
              <a:t>在這次廣州交流團中，我一路上學習和見識了許多事物，使我獲益良多。而廣州的學習氣氛也較我們學校的要緊張，這從廣州公共圖書館裏如此多年青人溫習便能得知。我也有幸去參觀一廣州省旅遊學校，透過與當地學生的交流，我得知他們的學校是沒有空調的，但他們學校出的學生卻都很優良。因此，我認為我在未來學習時應更加努力。</a:t>
            </a:r>
            <a:endParaRPr lang="zh-HK" altLang="en-US"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82332625"/>
      </p:ext>
    </p:extLst>
  </p:cSld>
  <p:clrMapOvr>
    <a:masterClrMapping/>
  </p:clrMapOvr>
  <p:timing>
    <p:tnLst>
      <p:par>
        <p:cTn id="1" dur="indefinite" restart="never" nodeType="tmRoot"/>
      </p:par>
    </p:tnLst>
  </p:timing>
</p:sld>
</file>

<file path=ppt/theme/theme1.xml><?xml version="1.0" encoding="utf-8"?>
<a:theme xmlns:a="http://schemas.openxmlformats.org/drawingml/2006/main" name="切割線">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480</TotalTime>
  <Words>421</Words>
  <Application>Microsoft Office PowerPoint</Application>
  <PresentationFormat>寬螢幕</PresentationFormat>
  <Paragraphs>26</Paragraphs>
  <Slides>12</Slides>
  <Notes>1</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12</vt:i4>
      </vt:variant>
    </vt:vector>
  </HeadingPairs>
  <TitlesOfParts>
    <vt:vector size="20" baseType="lpstr">
      <vt:lpstr>幼圆</vt:lpstr>
      <vt:lpstr>微軟正黑體</vt:lpstr>
      <vt:lpstr>新細明體</vt:lpstr>
      <vt:lpstr>Calibri</vt:lpstr>
      <vt:lpstr>Century Gothic</vt:lpstr>
      <vt:lpstr>Wingdings</vt:lpstr>
      <vt:lpstr>Wingdings 3</vt:lpstr>
      <vt:lpstr>切割線</vt:lpstr>
      <vt:lpstr>  廣州及珠三角經濟發展考察團</vt:lpstr>
      <vt:lpstr>1.早上在學校集合,乘坐旅遊巴前往深圳灣過關； </vt:lpstr>
      <vt:lpstr>                             廣州紅磚廠</vt:lpstr>
      <vt:lpstr>      3.前往珠江新城，花城廣場和廣州塔 </vt:lpstr>
      <vt:lpstr>參觀了一整天，真的十分累。晚上入住星和香江酒店，並進行反思會。 </vt:lpstr>
      <vt:lpstr>                   廣東省旅遊學校 </vt:lpstr>
      <vt:lpstr>只需要57秒就能做成一輛汽車。</vt:lpstr>
      <vt:lpstr>                      馮麒銘的感想 </vt:lpstr>
      <vt:lpstr>                      譚力行的感想 </vt:lpstr>
      <vt:lpstr>                      王朗丞的感想 </vt:lpstr>
      <vt:lpstr>                     何椋樺的感想 </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廣州及珠三角經濟發展kou</dc:title>
  <dc:creator>acer_user</dc:creator>
  <cp:lastModifiedBy>岑漢明 </cp:lastModifiedBy>
  <cp:revision>34</cp:revision>
  <dcterms:created xsi:type="dcterms:W3CDTF">2016-06-26T13:44:42Z</dcterms:created>
  <dcterms:modified xsi:type="dcterms:W3CDTF">2016-07-14T01:42:30Z</dcterms:modified>
</cp:coreProperties>
</file>