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4" r:id="rId3"/>
    <p:sldId id="257" r:id="rId4"/>
    <p:sldId id="275" r:id="rId5"/>
    <p:sldId id="276" r:id="rId6"/>
    <p:sldId id="262" r:id="rId7"/>
    <p:sldId id="263" r:id="rId8"/>
    <p:sldId id="261" r:id="rId9"/>
    <p:sldId id="260" r:id="rId10"/>
    <p:sldId id="259" r:id="rId11"/>
    <p:sldId id="264" r:id="rId12"/>
    <p:sldId id="265" r:id="rId13"/>
    <p:sldId id="266" r:id="rId14"/>
    <p:sldId id="269" r:id="rId15"/>
    <p:sldId id="272" r:id="rId16"/>
    <p:sldId id="270" r:id="rId17"/>
    <p:sldId id="271" r:id="rId18"/>
    <p:sldId id="278" r:id="rId19"/>
    <p:sldId id="281" r:id="rId20"/>
    <p:sldId id="277" r:id="rId21"/>
    <p:sldId id="280" r:id="rId22"/>
    <p:sldId id="279" r:id="rId23"/>
  </p:sldIdLst>
  <p:sldSz cx="9144000" cy="6858000" type="screen4x3"/>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你覺得你的大學生活的滿意程度是多少？</a:t>
            </a:r>
          </a:p>
        </c:rich>
      </c:tx>
      <c:layout>
        <c:manualLayout>
          <c:xMode val="edge"/>
          <c:yMode val="edge"/>
          <c:x val="0.18413582677165355"/>
          <c:y val="8.8715628588805157E-4"/>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manualLayout>
          <c:layoutTarget val="inner"/>
          <c:xMode val="edge"/>
          <c:yMode val="edge"/>
          <c:x val="0.19365102799650033"/>
          <c:y val="0.14901131968411729"/>
          <c:w val="0.47808048993875807"/>
          <c:h val="0.8246361961273736"/>
        </c:manualLayout>
      </c:layout>
      <c:pieChart>
        <c:varyColors val="1"/>
        <c:ser>
          <c:idx val="0"/>
          <c:order val="0"/>
          <c:tx>
            <c:strRef>
              <c:f>Sheet1!$B$1</c:f>
              <c:strCache>
                <c:ptCount val="1"/>
                <c:pt idx="0">
                  <c:v>你覺得你的大學生活的滿意程度是多少？</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9F6-40E9-AEBD-3DBE591730B5}"/>
              </c:ext>
            </c:extLst>
          </c:dPt>
          <c:dPt>
            <c:idx val="2"/>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9F6-40E9-AEBD-3DBE591730B5}"/>
              </c:ext>
            </c:extLst>
          </c:dPt>
          <c:dPt>
            <c:idx val="3"/>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89F6-40E9-AEBD-3DBE591730B5}"/>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4"/>
                <c:pt idx="0">
                  <c:v>1or2分</c:v>
                </c:pt>
                <c:pt idx="1">
                  <c:v>3分</c:v>
                </c:pt>
                <c:pt idx="2">
                  <c:v>4分</c:v>
                </c:pt>
                <c:pt idx="3">
                  <c:v>5分</c:v>
                </c:pt>
              </c:strCache>
            </c:strRef>
          </c:cat>
          <c:val>
            <c:numRef>
              <c:f>Sheet1!$B$2:$B$6</c:f>
              <c:numCache>
                <c:formatCode>General</c:formatCode>
                <c:ptCount val="4"/>
                <c:pt idx="0">
                  <c:v>0</c:v>
                </c:pt>
                <c:pt idx="1">
                  <c:v>1</c:v>
                </c:pt>
                <c:pt idx="2">
                  <c:v>6</c:v>
                </c:pt>
                <c:pt idx="3">
                  <c:v>2</c:v>
                </c:pt>
              </c:numCache>
            </c:numRef>
          </c:val>
          <c:extLst xmlns:c16r2="http://schemas.microsoft.com/office/drawing/2015/06/chart">
            <c:ext xmlns:c16="http://schemas.microsoft.com/office/drawing/2014/chart" uri="{C3380CC4-5D6E-409C-BE32-E72D297353CC}">
              <c16:uniqueId val="{00000000-89F6-40E9-AEBD-3DBE591730B5}"/>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你的朋友對於婚前性行為的接受程度是多少？</c:v>
                </c:pt>
              </c:strCache>
            </c:strRef>
          </c:tx>
          <c:dPt>
            <c:idx val="0"/>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635-4410-9920-B5862137CB27}"/>
              </c:ext>
            </c:extLst>
          </c:dPt>
          <c:dPt>
            <c:idx val="1"/>
            <c:bubble3D val="0"/>
            <c:spPr>
              <a:solidFill>
                <a:srgbClr val="0070C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B635-4410-9920-B5862137CB27}"/>
              </c:ext>
            </c:extLst>
          </c:dPt>
          <c:dPt>
            <c:idx val="2"/>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635-4410-9920-B5862137CB27}"/>
              </c:ext>
            </c:extLst>
          </c:dPt>
          <c:dPt>
            <c:idx val="3"/>
            <c:bubble3D val="0"/>
            <c:spPr>
              <a:solidFill>
                <a:srgbClr val="FFC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635-4410-9920-B5862137CB27}"/>
              </c:ext>
            </c:extLst>
          </c:dPt>
          <c:dPt>
            <c:idx val="4"/>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B635-4410-9920-B5862137CB2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2</c:v>
                </c:pt>
                <c:pt idx="1">
                  <c:v>1</c:v>
                </c:pt>
                <c:pt idx="2">
                  <c:v>2</c:v>
                </c:pt>
                <c:pt idx="3">
                  <c:v>1</c:v>
                </c:pt>
                <c:pt idx="4">
                  <c:v>2</c:v>
                </c:pt>
              </c:numCache>
            </c:numRef>
          </c:val>
          <c:extLst xmlns:c16r2="http://schemas.microsoft.com/office/drawing/2015/06/chart">
            <c:ext xmlns:c16="http://schemas.microsoft.com/office/drawing/2014/chart" uri="{C3380CC4-5D6E-409C-BE32-E72D297353CC}">
              <c16:uniqueId val="{00000000-B635-4410-9920-B5862137CB27}"/>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你認為社會對於婚前性行為的接受程度是多少？</c:v>
                </c:pt>
              </c:strCache>
            </c:strRef>
          </c:tx>
          <c:dPt>
            <c:idx val="0"/>
            <c:bubble3D val="0"/>
            <c:spPr>
              <a:solidFill>
                <a:srgbClr val="0070C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E2B2-4685-AE57-BC16798A49EE}"/>
              </c:ext>
            </c:extLst>
          </c:dPt>
          <c:dPt>
            <c:idx val="1"/>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2B2-4685-AE57-BC16798A49EE}"/>
              </c:ext>
            </c:extLst>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2B2-4685-AE57-BC16798A49EE}"/>
              </c:ext>
            </c:extLst>
          </c:dPt>
          <c:dPt>
            <c:idx val="4"/>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E2B2-4685-AE57-BC16798A49E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1</c:v>
                </c:pt>
                <c:pt idx="1">
                  <c:v>1</c:v>
                </c:pt>
                <c:pt idx="2">
                  <c:v>0</c:v>
                </c:pt>
                <c:pt idx="3">
                  <c:v>3</c:v>
                </c:pt>
                <c:pt idx="4">
                  <c:v>1</c:v>
                </c:pt>
              </c:numCache>
            </c:numRef>
          </c:val>
          <c:extLst xmlns:c16r2="http://schemas.microsoft.com/office/drawing/2015/06/chart">
            <c:ext xmlns:c16="http://schemas.microsoft.com/office/drawing/2014/chart" uri="{C3380CC4-5D6E-409C-BE32-E72D297353CC}">
              <c16:uniqueId val="{00000000-E2B2-4685-AE57-BC16798A49EE}"/>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你有沒有翹課？</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0"/>
        <c:ser>
          <c:idx val="0"/>
          <c:order val="0"/>
          <c:tx>
            <c:strRef>
              <c:f>Sheet1!#REF!</c:f>
              <c:strCache>
                <c:ptCount val="1"/>
                <c:pt idx="0">
                  <c:v>#REF!</c:v>
                </c:pt>
              </c:strCache>
            </c:strRef>
          </c:tx>
          <c:spPr>
            <a:solidFill>
              <a:srgbClr val="C00000"/>
            </a:solidFill>
            <a:ln>
              <a:noFill/>
            </a:ln>
            <a:effectLst>
              <a:outerShdw blurRad="254000" sx="102000" sy="102000" algn="ctr" rotWithShape="0">
                <a:prstClr val="black">
                  <a:alpha val="20000"/>
                </a:prstClr>
              </a:outerShdw>
            </a:effectLst>
          </c:spPr>
          <c:dPt>
            <c:idx val="0"/>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9D2-4CE3-ACD1-471E51EE23DA}"/>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2"/>
                <c:pt idx="0">
                  <c:v>有</c:v>
                </c:pt>
                <c:pt idx="1">
                  <c:v>沒有</c:v>
                </c:pt>
              </c:strCache>
            </c:strRef>
          </c:cat>
          <c:val>
            <c:numRef>
              <c:f>Sheet1!$B$2:$B$5</c:f>
              <c:numCache>
                <c:formatCode>General</c:formatCode>
                <c:ptCount val="2"/>
                <c:pt idx="0">
                  <c:v>4</c:v>
                </c:pt>
                <c:pt idx="1">
                  <c:v>4</c:v>
                </c:pt>
              </c:numCache>
            </c:numRef>
          </c:val>
          <c:extLst xmlns:c16r2="http://schemas.microsoft.com/office/drawing/2015/06/chart">
            <c:ext xmlns:c16="http://schemas.microsoft.com/office/drawing/2014/chart" uri="{C3380CC4-5D6E-409C-BE32-E72D297353CC}">
              <c16:uniqueId val="{00000000-C9D2-4CE3-ACD1-471E51EE23DA}"/>
            </c:ext>
          </c:extLst>
        </c:ser>
        <c:dLbls>
          <c:showLegendKey val="0"/>
          <c:showVal val="0"/>
          <c:showCatName val="0"/>
          <c:showSerName val="0"/>
          <c:showPercent val="1"/>
          <c:showBubbleSize val="0"/>
          <c:showLeaderLines val="0"/>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Sheet1!$B$1</c15:sqref>
                        </c15:formulaRef>
                      </c:ext>
                    </c:extLst>
                    <c:strCache>
                      <c:ptCount val="1"/>
                      <c:pt idx="0">
                        <c:v>嘗試過逃課</c:v>
                      </c:pt>
                    </c:strCache>
                  </c:strRef>
                </c:tx>
                <c:spPr>
                  <a:solidFill>
                    <a:schemeClr val="accent2"/>
                  </a:solidFill>
                  <a:ln>
                    <a:noFill/>
                  </a:ln>
                  <a:effectLst>
                    <a:outerShdw blurRad="254000" sx="102000" sy="102000" algn="ctr" rotWithShape="0">
                      <a:prstClr val="black">
                        <a:alpha val="20000"/>
                      </a:prstClr>
                    </a:outerShdw>
                  </a:effectLst>
                </c:spPr>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uri="{CE6537A1-D6FC-4f65-9D91-7224C49458BB}"/>
                  </c:extLst>
                </c:dLbls>
                <c:cat>
                  <c:strRef>
                    <c:extLst xmlns:c16r2="http://schemas.microsoft.com/office/drawing/2015/06/chart">
                      <c:ext uri="{02D57815-91ED-43cb-92C2-25804820EDAC}">
                        <c15:formulaRef>
                          <c15:sqref>Sheet1!$A$2:$A$5</c15:sqref>
                        </c15:formulaRef>
                      </c:ext>
                    </c:extLst>
                    <c:strCache>
                      <c:ptCount val="2"/>
                      <c:pt idx="0">
                        <c:v>有</c:v>
                      </c:pt>
                      <c:pt idx="1">
                        <c:v>沒有</c:v>
                      </c:pt>
                    </c:strCache>
                  </c:strRef>
                </c:cat>
                <c:val>
                  <c:numRef>
                    <c:extLst xmlns:c16r2="http://schemas.microsoft.com/office/drawing/2015/06/chart">
                      <c:ext uri="{02D57815-91ED-43cb-92C2-25804820EDAC}">
                        <c15:formulaRef>
                          <c15:sqref>Sheet1!$C$2:$C$5</c15:sqref>
                        </c15:formulaRef>
                      </c:ext>
                    </c:extLst>
                    <c:numCache>
                      <c:formatCode>General</c:formatCode>
                      <c:ptCount val="2"/>
                    </c:numCache>
                  </c:numRef>
                </c:val>
                <c:extLst xmlns:c16r2="http://schemas.microsoft.com/office/drawing/2015/06/chart">
                  <c:ext xmlns:c16="http://schemas.microsoft.com/office/drawing/2014/chart" uri="{C3380CC4-5D6E-409C-BE32-E72D297353CC}">
                    <c16:uniqueId val="{00000001-C9D2-4CE3-ACD1-471E51EE23DA}"/>
                  </c:ext>
                </c:extLst>
              </c15:ser>
            </c15:filteredPieSeries>
            <c15:filteredPi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Sheet1!$C$1</c15:sqref>
                        </c15:formulaRef>
                      </c:ext>
                    </c:extLst>
                    <c:strCache>
                      <c:ptCount val="1"/>
                      <c:pt idx="0">
                        <c:v>欄2</c:v>
                      </c:pt>
                    </c:strCache>
                  </c:strRef>
                </c:tx>
                <c:spPr>
                  <a:solidFill>
                    <a:schemeClr val="accent3"/>
                  </a:solidFill>
                  <a:ln>
                    <a:noFill/>
                  </a:ln>
                  <a:effectLst>
                    <a:outerShdw blurRad="254000" sx="102000" sy="102000" algn="ctr" rotWithShape="0">
                      <a:prstClr val="black">
                        <a:alpha val="20000"/>
                      </a:prstClr>
                    </a:outerShdw>
                  </a:effectLst>
                </c:spPr>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xmlns:c15="http://schemas.microsoft.com/office/drawing/2012/chart">
                    <c:ext xmlns:c15="http://schemas.microsoft.com/office/drawing/2012/chart" uri="{CE6537A1-D6FC-4f65-9D91-7224C49458BB}"/>
                  </c:extLst>
                </c:dLbls>
                <c:cat>
                  <c:strRef>
                    <c:extLst xmlns:c16r2="http://schemas.microsoft.com/office/drawing/2015/06/chart" xmlns:c15="http://schemas.microsoft.com/office/drawing/2012/chart">
                      <c:ext xmlns:c15="http://schemas.microsoft.com/office/drawing/2012/chart" uri="{02D57815-91ED-43cb-92C2-25804820EDAC}">
                        <c15:formulaRef>
                          <c15:sqref>Sheet1!$A$2:$A$5</c15:sqref>
                        </c15:formulaRef>
                      </c:ext>
                    </c:extLst>
                    <c:strCache>
                      <c:ptCount val="2"/>
                      <c:pt idx="0">
                        <c:v>有</c:v>
                      </c:pt>
                      <c:pt idx="1">
                        <c:v>沒有</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Sheet1!$D$2:$D$5</c15:sqref>
                        </c15:formulaRef>
                      </c:ext>
                    </c:extLst>
                    <c:numCache>
                      <c:formatCode>General</c:formatCode>
                      <c:ptCount val="2"/>
                    </c:numCache>
                  </c:numRef>
                </c:val>
                <c:extLst xmlns:c16r2="http://schemas.microsoft.com/office/drawing/2015/06/chart" xmlns:c15="http://schemas.microsoft.com/office/drawing/2012/chart">
                  <c:ext xmlns:c16="http://schemas.microsoft.com/office/drawing/2014/chart" uri="{C3380CC4-5D6E-409C-BE32-E72D297353CC}">
                    <c16:uniqueId val="{00000002-C9D2-4CE3-ACD1-471E51EE23DA}"/>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dirty="0"/>
              <a:t>令你翹課的原因</a:t>
            </a:r>
            <a:r>
              <a:rPr lang="en-US" dirty="0"/>
              <a:t>?</a:t>
            </a:r>
          </a:p>
        </c:rich>
      </c:tx>
      <c:layout>
        <c:manualLayout>
          <c:xMode val="edge"/>
          <c:yMode val="edge"/>
          <c:x val="0.36952549334111023"/>
          <c:y val="1.964222862626142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令你翹課的原因?</c:v>
                </c:pt>
              </c:strCache>
            </c:strRef>
          </c:tx>
          <c:dPt>
            <c:idx val="0"/>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CF83-4F42-A701-A1BF65ADE327}"/>
              </c:ext>
            </c:extLst>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F83-4F42-A701-A1BF65ADE327}"/>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課堂沈悶 </c:v>
                </c:pt>
                <c:pt idx="1">
                  <c:v>健康因素</c:v>
                </c:pt>
                <c:pt idx="2">
                  <c:v>補眠</c:v>
                </c:pt>
                <c:pt idx="3">
                  <c:v>老師因素</c:v>
                </c:pt>
              </c:strCache>
            </c:strRef>
          </c:cat>
          <c:val>
            <c:numRef>
              <c:f>Sheet1!$B$2:$B$5</c:f>
              <c:numCache>
                <c:formatCode>General</c:formatCode>
                <c:ptCount val="4"/>
                <c:pt idx="0">
                  <c:v>2</c:v>
                </c:pt>
                <c:pt idx="1">
                  <c:v>0</c:v>
                </c:pt>
                <c:pt idx="2">
                  <c:v>1</c:v>
                </c:pt>
                <c:pt idx="3">
                  <c:v>3</c:v>
                </c:pt>
              </c:numCache>
            </c:numRef>
          </c:val>
          <c:extLst xmlns:c16r2="http://schemas.microsoft.com/office/drawing/2015/06/chart">
            <c:ext xmlns:c16="http://schemas.microsoft.com/office/drawing/2014/chart" uri="{C3380CC4-5D6E-409C-BE32-E72D297353CC}">
              <c16:uniqueId val="{00000000-CF83-4F42-A701-A1BF65ADE327}"/>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翹課的百分率</a:t>
            </a:r>
            <a:r>
              <a:rPr lang="en-US"/>
              <a: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翹課的百分率?</c:v>
                </c:pt>
              </c:strCache>
            </c:strRef>
          </c:tx>
          <c:dPt>
            <c:idx val="0"/>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554-4409-8081-BA43B7E204B6}"/>
              </c:ext>
            </c:extLst>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0-25%</c:v>
                </c:pt>
                <c:pt idx="1">
                  <c:v>26-40%</c:v>
                </c:pt>
                <c:pt idx="2">
                  <c:v>41-60%</c:v>
                </c:pt>
                <c:pt idx="3">
                  <c:v>61-100%</c:v>
                </c:pt>
              </c:strCache>
            </c:strRef>
          </c:cat>
          <c:val>
            <c:numRef>
              <c:f>Sheet1!$B$2:$B$5</c:f>
              <c:numCache>
                <c:formatCode>General</c:formatCode>
                <c:ptCount val="4"/>
                <c:pt idx="0">
                  <c:v>7</c:v>
                </c:pt>
                <c:pt idx="1">
                  <c:v>0</c:v>
                </c:pt>
                <c:pt idx="2">
                  <c:v>0</c:v>
                </c:pt>
                <c:pt idx="3">
                  <c:v>1</c:v>
                </c:pt>
              </c:numCache>
            </c:numRef>
          </c:val>
          <c:extLst xmlns:c16r2="http://schemas.microsoft.com/office/drawing/2015/06/chart">
            <c:ext xmlns:c16="http://schemas.microsoft.com/office/drawing/2014/chart" uri="{C3380CC4-5D6E-409C-BE32-E72D297353CC}">
              <c16:uniqueId val="{00000000-8554-4409-8081-BA43B7E204B6}"/>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校園生活有沒有為你帶來壓力的程度是多少？</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校園生活有沒有為你帶來壓力的程度是多少？</c:v>
                </c:pt>
              </c:strCache>
            </c:strRef>
          </c:tx>
          <c:spPr>
            <a:solidFill>
              <a:srgbClr val="0070C0"/>
            </a:solidFill>
          </c:spPr>
          <c:dPt>
            <c:idx val="0"/>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B5E-4064-ACD2-BFF4F144FE17}"/>
              </c:ext>
            </c:extLst>
          </c:dPt>
          <c:dPt>
            <c:idx val="1"/>
            <c:bubble3D val="0"/>
            <c:spPr>
              <a:solidFill>
                <a:srgbClr val="0070C0"/>
              </a:solidFill>
              <a:ln>
                <a:noFill/>
              </a:ln>
              <a:effectLst>
                <a:outerShdw blurRad="254000" sx="102000" sy="102000" algn="ctr" rotWithShape="0">
                  <a:prstClr val="black">
                    <a:alpha val="20000"/>
                  </a:prstClr>
                </a:outerShdw>
              </a:effectLst>
            </c:spPr>
          </c:dPt>
          <c:dPt>
            <c:idx val="2"/>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CB5E-4064-ACD2-BFF4F144FE17}"/>
              </c:ext>
            </c:extLst>
          </c:dPt>
          <c:dPt>
            <c:idx val="3"/>
            <c:bubble3D val="0"/>
            <c:spPr>
              <a:solidFill>
                <a:srgbClr val="0070C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B5E-4064-ACD2-BFF4F144FE17}"/>
              </c:ext>
            </c:extLst>
          </c:dPt>
          <c:dPt>
            <c:idx val="4"/>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CB5E-4064-ACD2-BFF4F144FE17}"/>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2</c:v>
                </c:pt>
                <c:pt idx="1">
                  <c:v>0</c:v>
                </c:pt>
                <c:pt idx="2">
                  <c:v>5</c:v>
                </c:pt>
                <c:pt idx="3">
                  <c:v>1</c:v>
                </c:pt>
                <c:pt idx="4">
                  <c:v>1</c:v>
                </c:pt>
              </c:numCache>
            </c:numRef>
          </c:val>
          <c:extLst xmlns:c16r2="http://schemas.microsoft.com/office/drawing/2015/06/chart">
            <c:ext xmlns:c16="http://schemas.microsoft.com/office/drawing/2014/chart" uri="{C3380CC4-5D6E-409C-BE32-E72D297353CC}">
              <c16:uniqueId val="{00000000-CB5E-4064-ACD2-BFF4F144FE17}"/>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帶來壓力原因是</a:t>
            </a:r>
            <a:r>
              <a:rPr lang="en-US"/>
              <a: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帶來壓力原因是?</c:v>
                </c:pt>
              </c:strCache>
            </c:strRef>
          </c:tx>
          <c:spPr>
            <a:solidFill>
              <a:srgbClr val="C00000"/>
            </a:solidFill>
          </c:spPr>
          <c:dPt>
            <c:idx val="0"/>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7CB7-4161-A2E7-F1BDFA7606B9}"/>
              </c:ext>
            </c:extLst>
          </c:dPt>
          <c:dPt>
            <c:idx val="1"/>
            <c:bubble3D val="0"/>
            <c:spPr>
              <a:solidFill>
                <a:srgbClr val="C00000"/>
              </a:solidFill>
              <a:ln>
                <a:noFill/>
              </a:ln>
              <a:effectLst>
                <a:outerShdw blurRad="254000" sx="102000" sy="102000" algn="ctr" rotWithShape="0">
                  <a:prstClr val="black">
                    <a:alpha val="20000"/>
                  </a:prstClr>
                </a:outerShdw>
              </a:effectLst>
            </c:spPr>
          </c:dPt>
          <c:dPt>
            <c:idx val="2"/>
            <c:bubble3D val="0"/>
            <c:spPr>
              <a:solidFill>
                <a:srgbClr val="C00000"/>
              </a:solidFill>
              <a:ln>
                <a:noFill/>
              </a:ln>
              <a:effectLst>
                <a:outerShdw blurRad="254000" sx="102000" sy="102000" algn="ctr" rotWithShape="0">
                  <a:prstClr val="black">
                    <a:alpha val="20000"/>
                  </a:prstClr>
                </a:outerShdw>
              </a:effectLst>
            </c:spPr>
          </c:dPt>
          <c:dPt>
            <c:idx val="3"/>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CB7-4161-A2E7-F1BDFA7606B9}"/>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家人对你期望的壓力</c:v>
                </c:pt>
                <c:pt idx="1">
                  <c:v>功課壓力</c:v>
                </c:pt>
                <c:pt idx="2">
                  <c:v>人際關係</c:v>
                </c:pt>
                <c:pt idx="3">
                  <c:v>其他</c:v>
                </c:pt>
              </c:strCache>
            </c:strRef>
          </c:cat>
          <c:val>
            <c:numRef>
              <c:f>Sheet1!$B$2:$B$5</c:f>
              <c:numCache>
                <c:formatCode>General</c:formatCode>
                <c:ptCount val="4"/>
                <c:pt idx="0">
                  <c:v>1</c:v>
                </c:pt>
                <c:pt idx="1">
                  <c:v>5</c:v>
                </c:pt>
                <c:pt idx="2">
                  <c:v>0</c:v>
                </c:pt>
                <c:pt idx="3">
                  <c:v>2</c:v>
                </c:pt>
              </c:numCache>
            </c:numRef>
          </c:val>
          <c:extLst xmlns:c16r2="http://schemas.microsoft.com/office/drawing/2015/06/chart">
            <c:ext xmlns:c16="http://schemas.microsoft.com/office/drawing/2014/chart" uri="{C3380CC4-5D6E-409C-BE32-E72D297353CC}">
              <c16:uniqueId val="{00000000-7CB7-4161-A2E7-F1BDFA7606B9}"/>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zh-TW"/>
              <a:t>你对你畢業後可以找到理想職業的信心多少？</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你对你畢業後可以找到理想職業的信心多少？</c:v>
                </c:pt>
              </c:strCache>
            </c:strRef>
          </c:tx>
          <c:spPr>
            <a:solidFill>
              <a:srgbClr val="92D050"/>
            </a:solidFill>
          </c:spPr>
          <c:dPt>
            <c:idx val="0"/>
            <c:bubble3D val="0"/>
            <c:spPr>
              <a:solidFill>
                <a:srgbClr val="92D050"/>
              </a:solidFill>
              <a:ln>
                <a:noFill/>
              </a:ln>
              <a:effectLst>
                <a:outerShdw blurRad="254000" sx="102000" sy="102000" algn="ctr" rotWithShape="0">
                  <a:prstClr val="black">
                    <a:alpha val="20000"/>
                  </a:prstClr>
                </a:outerShdw>
              </a:effectLst>
            </c:spPr>
          </c:dPt>
          <c:dPt>
            <c:idx val="1"/>
            <c:bubble3D val="0"/>
            <c:spPr>
              <a:solidFill>
                <a:srgbClr val="92D050"/>
              </a:solidFill>
              <a:ln>
                <a:noFill/>
              </a:ln>
              <a:effectLst>
                <a:outerShdw blurRad="254000" sx="102000" sy="102000" algn="ctr" rotWithShape="0">
                  <a:prstClr val="black">
                    <a:alpha val="20000"/>
                  </a:prstClr>
                </a:outerShdw>
              </a:effectLst>
            </c:spPr>
          </c:dPt>
          <c:dPt>
            <c:idx val="2"/>
            <c:bubble3D val="0"/>
            <c:spPr>
              <a:solidFill>
                <a:srgbClr val="0070C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F5B-4A1A-A2A8-8877A3452C5B}"/>
              </c:ext>
            </c:extLst>
          </c:dPt>
          <c:dPt>
            <c:idx val="3"/>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F5B-4A1A-A2A8-8877A3452C5B}"/>
              </c:ext>
            </c:extLst>
          </c:dPt>
          <c:dPt>
            <c:idx val="4"/>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F5B-4A1A-A2A8-8877A3452C5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0</c:v>
                </c:pt>
                <c:pt idx="1">
                  <c:v>1</c:v>
                </c:pt>
                <c:pt idx="2">
                  <c:v>1</c:v>
                </c:pt>
                <c:pt idx="3">
                  <c:v>3</c:v>
                </c:pt>
                <c:pt idx="4">
                  <c:v>3</c:v>
                </c:pt>
              </c:numCache>
            </c:numRef>
          </c:val>
          <c:extLst xmlns:c16r2="http://schemas.microsoft.com/office/drawing/2015/06/chart">
            <c:ext xmlns:c16="http://schemas.microsoft.com/office/drawing/2014/chart" uri="{C3380CC4-5D6E-409C-BE32-E72D297353CC}">
              <c16:uniqueId val="{00000000-DF5B-4A1A-A2A8-8877A3452C5B}"/>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你对你畢業後理想達到收入信心的多少？</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2EB-41F3-ACCF-939286D997E9}"/>
              </c:ext>
            </c:extLst>
          </c:dPt>
          <c:dPt>
            <c:idx val="2"/>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22EB-41F3-ACCF-939286D997E9}"/>
              </c:ext>
            </c:extLst>
          </c:dPt>
          <c:dPt>
            <c:idx val="3"/>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2EB-41F3-ACCF-939286D997E9}"/>
              </c:ext>
            </c:extLst>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0</c:v>
                </c:pt>
                <c:pt idx="1">
                  <c:v>1</c:v>
                </c:pt>
                <c:pt idx="2">
                  <c:v>3</c:v>
                </c:pt>
                <c:pt idx="3">
                  <c:v>5</c:v>
                </c:pt>
                <c:pt idx="4">
                  <c:v>0</c:v>
                </c:pt>
              </c:numCache>
            </c:numRef>
          </c:val>
          <c:extLst xmlns:c16r2="http://schemas.microsoft.com/office/drawing/2015/06/chart">
            <c:ext xmlns:c16="http://schemas.microsoft.com/office/drawing/2014/chart" uri="{C3380CC4-5D6E-409C-BE32-E72D297353CC}">
              <c16:uniqueId val="{00000000-22EB-41F3-ACCF-939286D997E9}"/>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HK"/>
        </a:p>
      </c:txPr>
    </c:title>
    <c:autoTitleDeleted val="0"/>
    <c:plotArea>
      <c:layout/>
      <c:pieChart>
        <c:varyColors val="1"/>
        <c:ser>
          <c:idx val="0"/>
          <c:order val="0"/>
          <c:tx>
            <c:strRef>
              <c:f>Sheet1!$B$1</c:f>
              <c:strCache>
                <c:ptCount val="1"/>
                <c:pt idx="0">
                  <c:v>你可以接受婚前性行為嗎？</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FCD-47AD-85FB-BA95D3638485}"/>
              </c:ext>
            </c:extLst>
          </c:dPt>
          <c:dPt>
            <c:idx val="3"/>
            <c:bubble3D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FCD-47AD-85FB-BA95D3638485}"/>
              </c:ext>
            </c:extLst>
          </c:dPt>
          <c:dPt>
            <c:idx val="4"/>
            <c:bubble3D val="0"/>
            <c:spPr>
              <a:solidFill>
                <a:srgbClr val="7030A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FCD-47AD-85FB-BA95D363848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HK"/>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0-1</c:v>
                </c:pt>
                <c:pt idx="1">
                  <c:v>2</c:v>
                </c:pt>
                <c:pt idx="2">
                  <c:v>3</c:v>
                </c:pt>
                <c:pt idx="3">
                  <c:v>4</c:v>
                </c:pt>
                <c:pt idx="4">
                  <c:v>5</c:v>
                </c:pt>
              </c:strCache>
            </c:strRef>
          </c:cat>
          <c:val>
            <c:numRef>
              <c:f>Sheet1!$B$2:$B$6</c:f>
              <c:numCache>
                <c:formatCode>General</c:formatCode>
                <c:ptCount val="5"/>
                <c:pt idx="0">
                  <c:v>0</c:v>
                </c:pt>
                <c:pt idx="1">
                  <c:v>0</c:v>
                </c:pt>
                <c:pt idx="2">
                  <c:v>4</c:v>
                </c:pt>
                <c:pt idx="3">
                  <c:v>1</c:v>
                </c:pt>
                <c:pt idx="4">
                  <c:v>1</c:v>
                </c:pt>
              </c:numCache>
            </c:numRef>
          </c:val>
          <c:extLst xmlns:c16r2="http://schemas.microsoft.com/office/drawing/2015/06/chart">
            <c:ext xmlns:c16="http://schemas.microsoft.com/office/drawing/2014/chart" uri="{C3380CC4-5D6E-409C-BE32-E72D297353CC}">
              <c16:uniqueId val="{00000000-DFCD-47AD-85FB-BA95D3638485}"/>
            </c:ext>
          </c:extLst>
        </c:ser>
        <c:dLbls>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HK"/>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92EAA296-C42D-4CEF-A440-0874A7789A61}" type="datetimeFigureOut">
              <a:rPr lang="zh-HK" altLang="en-US" smtClean="0"/>
              <a:t>19/12/2016</a:t>
            </a:fld>
            <a:endParaRPr lang="zh-HK" altLang="en-US"/>
          </a:p>
        </p:txBody>
      </p:sp>
      <p:sp>
        <p:nvSpPr>
          <p:cNvPr id="4" name="投影片圖像版面配置區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E384B7A5-C8EA-4B20-A8A0-AF89F4C20A41}" type="slidenum">
              <a:rPr lang="zh-HK" altLang="en-US" smtClean="0"/>
              <a:t>‹#›</a:t>
            </a:fld>
            <a:endParaRPr lang="zh-HK" altLang="en-US"/>
          </a:p>
        </p:txBody>
      </p:sp>
    </p:spTree>
    <p:extLst>
      <p:ext uri="{BB962C8B-B14F-4D97-AF65-F5344CB8AC3E}">
        <p14:creationId xmlns:p14="http://schemas.microsoft.com/office/powerpoint/2010/main" val="400200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E384B7A5-C8EA-4B20-A8A0-AF89F4C20A41}" type="slidenum">
              <a:rPr lang="zh-HK" altLang="en-US" smtClean="0"/>
              <a:t>1</a:t>
            </a:fld>
            <a:endParaRPr lang="zh-HK" altLang="en-US"/>
          </a:p>
        </p:txBody>
      </p:sp>
    </p:spTree>
    <p:extLst>
      <p:ext uri="{BB962C8B-B14F-4D97-AF65-F5344CB8AC3E}">
        <p14:creationId xmlns:p14="http://schemas.microsoft.com/office/powerpoint/2010/main" val="219099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8849729C-F834-4749-BB63-5FFB0E48F7BE}" type="datetime1">
              <a:rPr lang="zh-TW" altLang="en-US" smtClean="0"/>
              <a:t>2016/12/19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A13D3D8-D90B-4252-B461-C65963BE4187}" type="datetime1">
              <a:rPr lang="zh-TW" altLang="en-US" smtClean="0"/>
              <a:t>2016/12/19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93006CE9-1FB9-47F8-9340-DF2CC644B50F}" type="datetime1">
              <a:rPr lang="zh-TW" altLang="en-US" smtClean="0"/>
              <a:t>2016/12/19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FB09B3E9-3C05-4910-AB30-F9403D62FF4E}" type="datetime1">
              <a:rPr lang="zh-TW" altLang="en-US" smtClean="0"/>
              <a:t>2016/12/19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1232431A-5024-4C0A-A000-221722A05747}" type="datetime1">
              <a:rPr lang="zh-TW" altLang="en-US" smtClean="0"/>
              <a:t>2016/12/19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70AF71FF-7FCB-42D1-8B69-78E735A5F71D}" type="datetime1">
              <a:rPr lang="zh-TW" altLang="en-US" smtClean="0"/>
              <a:t>2016/12/19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7326418A-B896-472D-8187-41A64BD2CAC8}" type="datetime1">
              <a:rPr lang="zh-TW" altLang="en-US" smtClean="0"/>
              <a:t>2016/12/19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3DD8066D-E8C7-4CBE-8438-C6E5AF4F8D2C}" type="datetime1">
              <a:rPr lang="zh-TW" altLang="en-US" smtClean="0"/>
              <a:t>2016/12/19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E700D64-7F18-4184-B2CB-644AB1DAC5B5}" type="datetime1">
              <a:rPr lang="zh-TW" altLang="en-US" smtClean="0"/>
              <a:t>2016/12/19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DE6F233D-859C-4E4F-A21B-133C756746E5}" type="datetime1">
              <a:rPr lang="zh-TW" altLang="en-US" smtClean="0"/>
              <a:t>2016/12/19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F79664-7F5C-4490-9CB3-62853037FF4D}"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0A3404F7-2D19-42EA-9CDD-B6FA3FF1A554}" type="datetime1">
              <a:rPr lang="zh-TW" altLang="en-US" smtClean="0"/>
              <a:t>2016/12/19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2F79664-7F5C-4490-9CB3-62853037FF4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F70890D-15BD-4C7B-8F8A-8307A83A2E8F}" type="datetime1">
              <a:rPr lang="zh-TW" altLang="en-US" smtClean="0"/>
              <a:t>2016/12/19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A2F79664-7F5C-4490-9CB3-62853037FF4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052736"/>
            <a:ext cx="7885384" cy="1584176"/>
          </a:xfrm>
        </p:spPr>
        <p:txBody>
          <a:bodyPr>
            <a:normAutofit fontScale="90000"/>
          </a:bodyPr>
          <a:lstStyle/>
          <a:p>
            <a:r>
              <a:rPr lang="zh-TW" altLang="en-US" sz="4200" b="1" dirty="0"/>
              <a:t>同行萬里高中學生內地交流計劃</a:t>
            </a:r>
            <a:r>
              <a:rPr lang="en-US" altLang="zh-TW" sz="4200" b="1" dirty="0"/>
              <a:t/>
            </a:r>
            <a:br>
              <a:rPr lang="en-US" altLang="zh-TW" sz="4200" b="1" dirty="0"/>
            </a:br>
            <a:r>
              <a:rPr lang="zh-TW" altLang="en-US" sz="4200" b="1" dirty="0"/>
              <a:t>上海經濟發展與城市規劃探索之旅</a:t>
            </a:r>
          </a:p>
        </p:txBody>
      </p:sp>
      <p:sp>
        <p:nvSpPr>
          <p:cNvPr id="3" name="副標題 2"/>
          <p:cNvSpPr>
            <a:spLocks noGrp="1"/>
          </p:cNvSpPr>
          <p:nvPr>
            <p:ph type="subTitle" idx="1"/>
          </p:nvPr>
        </p:nvSpPr>
        <p:spPr>
          <a:xfrm>
            <a:off x="467544" y="3068960"/>
            <a:ext cx="6670366" cy="1752600"/>
          </a:xfrm>
        </p:spPr>
        <p:txBody>
          <a:bodyPr>
            <a:normAutofit/>
          </a:bodyPr>
          <a:lstStyle/>
          <a:p>
            <a:r>
              <a:rPr lang="zh-TW" altLang="en-US" sz="2400" b="1" dirty="0">
                <a:solidFill>
                  <a:schemeClr val="tx1">
                    <a:lumMod val="75000"/>
                    <a:lumOff val="25000"/>
                  </a:schemeClr>
                </a:solidFill>
              </a:rPr>
              <a:t>出發日期</a:t>
            </a:r>
            <a:r>
              <a:rPr lang="en-US" altLang="zh-TW" sz="2400" b="1" dirty="0">
                <a:solidFill>
                  <a:schemeClr val="tx1">
                    <a:lumMod val="75000"/>
                    <a:lumOff val="25000"/>
                  </a:schemeClr>
                </a:solidFill>
              </a:rPr>
              <a:t>:2016</a:t>
            </a:r>
            <a:r>
              <a:rPr lang="zh-TW" altLang="en-US" sz="2400" b="1" dirty="0">
                <a:solidFill>
                  <a:schemeClr val="tx1">
                    <a:lumMod val="75000"/>
                    <a:lumOff val="25000"/>
                  </a:schemeClr>
                </a:solidFill>
              </a:rPr>
              <a:t>年</a:t>
            </a:r>
            <a:r>
              <a:rPr lang="en-US" altLang="zh-TW" sz="2400" b="1" dirty="0">
                <a:solidFill>
                  <a:schemeClr val="tx1">
                    <a:lumMod val="75000"/>
                    <a:lumOff val="25000"/>
                  </a:schemeClr>
                </a:solidFill>
              </a:rPr>
              <a:t>11</a:t>
            </a:r>
            <a:r>
              <a:rPr lang="zh-TW" altLang="en-US" sz="2400" b="1" dirty="0">
                <a:solidFill>
                  <a:schemeClr val="tx1">
                    <a:lumMod val="75000"/>
                    <a:lumOff val="25000"/>
                  </a:schemeClr>
                </a:solidFill>
              </a:rPr>
              <a:t>月</a:t>
            </a:r>
            <a:r>
              <a:rPr lang="en-US" altLang="zh-TW" sz="2400" b="1" dirty="0">
                <a:solidFill>
                  <a:schemeClr val="tx1">
                    <a:lumMod val="75000"/>
                    <a:lumOff val="25000"/>
                  </a:schemeClr>
                </a:solidFill>
              </a:rPr>
              <a:t>30</a:t>
            </a:r>
            <a:r>
              <a:rPr lang="zh-TW" altLang="en-US" sz="2400" b="1" dirty="0">
                <a:solidFill>
                  <a:schemeClr val="tx1">
                    <a:lumMod val="75000"/>
                    <a:lumOff val="25000"/>
                  </a:schemeClr>
                </a:solidFill>
              </a:rPr>
              <a:t>至</a:t>
            </a:r>
            <a:r>
              <a:rPr lang="en-US" altLang="zh-TW" sz="2400" b="1" dirty="0">
                <a:solidFill>
                  <a:schemeClr val="tx1">
                    <a:lumMod val="75000"/>
                    <a:lumOff val="25000"/>
                  </a:schemeClr>
                </a:solidFill>
              </a:rPr>
              <a:t>12</a:t>
            </a:r>
            <a:r>
              <a:rPr lang="zh-TW" altLang="en-US" sz="2400" b="1" dirty="0">
                <a:solidFill>
                  <a:schemeClr val="tx1">
                    <a:lumMod val="75000"/>
                    <a:lumOff val="25000"/>
                  </a:schemeClr>
                </a:solidFill>
              </a:rPr>
              <a:t>月</a:t>
            </a:r>
            <a:r>
              <a:rPr lang="en-US" altLang="zh-TW" sz="2400" b="1" dirty="0">
                <a:solidFill>
                  <a:schemeClr val="tx1">
                    <a:lumMod val="75000"/>
                    <a:lumOff val="25000"/>
                  </a:schemeClr>
                </a:solidFill>
              </a:rPr>
              <a:t>3</a:t>
            </a:r>
            <a:r>
              <a:rPr lang="zh-TW" altLang="en-US" sz="2400" b="1" dirty="0">
                <a:solidFill>
                  <a:schemeClr val="tx1">
                    <a:lumMod val="75000"/>
                    <a:lumOff val="25000"/>
                  </a:schemeClr>
                </a:solidFill>
              </a:rPr>
              <a:t>日</a:t>
            </a:r>
          </a:p>
        </p:txBody>
      </p:sp>
      <p:pic>
        <p:nvPicPr>
          <p:cNvPr id="4" name="Picture 2" descr="C:\Users\user\AppData\Local\Microsoft\Windows\Temporary Internet Files\Content.IE5\YN6V4R5J\IMG_1622.JPG"/>
          <p:cNvPicPr>
            <a:picLocks noChangeAspect="1" noChangeArrowheads="1"/>
          </p:cNvPicPr>
          <p:nvPr/>
        </p:nvPicPr>
        <p:blipFill>
          <a:blip r:embed="rId3" cstate="print"/>
          <a:srcRect/>
          <a:stretch>
            <a:fillRect/>
          </a:stretch>
        </p:blipFill>
        <p:spPr bwMode="auto">
          <a:xfrm>
            <a:off x="5292080" y="4290053"/>
            <a:ext cx="3851920" cy="2567947"/>
          </a:xfrm>
          <a:prstGeom prst="rect">
            <a:avLst/>
          </a:prstGeom>
          <a:noFill/>
          <a:effectLst>
            <a:innerShdw blurRad="63500" dist="50800" dir="13500000">
              <a:prstClr val="black">
                <a:alpha val="50000"/>
              </a:prstClr>
            </a:innerShdw>
          </a:effectLst>
        </p:spPr>
      </p:pic>
      <p:sp>
        <p:nvSpPr>
          <p:cNvPr id="5" name="投影片編號版面配置區 4"/>
          <p:cNvSpPr>
            <a:spLocks noGrp="1"/>
          </p:cNvSpPr>
          <p:nvPr>
            <p:ph type="sldNum" sz="quarter" idx="12"/>
          </p:nvPr>
        </p:nvSpPr>
        <p:spPr/>
        <p:txBody>
          <a:bodyPr/>
          <a:lstStyle/>
          <a:p>
            <a:fld id="{A2F79664-7F5C-4490-9CB3-62853037FF4D}" type="slidenum">
              <a:rPr lang="zh-TW" altLang="en-US" smtClean="0"/>
              <a:pPr/>
              <a:t>1</a:t>
            </a:fld>
            <a:endParaRPr lang="zh-TW" altLang="en-US"/>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642595"/>
            <a:ext cx="9144000" cy="1143000"/>
          </a:xfrm>
        </p:spPr>
        <p:txBody>
          <a:bodyPr>
            <a:noAutofit/>
          </a:bodyPr>
          <a:lstStyle/>
          <a:p>
            <a:r>
              <a:rPr lang="en-US" altLang="zh-TW" sz="3200" b="1" dirty="0">
                <a:solidFill>
                  <a:schemeClr val="bg2">
                    <a:lumMod val="25000"/>
                  </a:schemeClr>
                </a:solidFill>
              </a:rPr>
              <a:t/>
            </a:r>
            <a:br>
              <a:rPr lang="en-US" altLang="zh-TW" sz="3200" b="1" dirty="0">
                <a:solidFill>
                  <a:schemeClr val="bg2">
                    <a:lumMod val="25000"/>
                  </a:schemeClr>
                </a:solidFill>
              </a:rPr>
            </a:br>
            <a:r>
              <a:rPr lang="zh-TW" altLang="en-US" sz="3200" b="1" dirty="0">
                <a:solidFill>
                  <a:schemeClr val="bg2">
                    <a:lumMod val="25000"/>
                  </a:schemeClr>
                </a:solidFill>
              </a:rPr>
              <a:t>對於校園生活受訪上海大學生感到甚為有壓力</a:t>
            </a:r>
            <a:r>
              <a:rPr lang="zh-TW" altLang="en-US" sz="3600" dirty="0"/>
              <a:t/>
            </a:r>
            <a:br>
              <a:rPr lang="zh-TW" altLang="en-US" sz="3600" dirty="0"/>
            </a:br>
            <a:endParaRPr lang="zh-TW" altLang="en-US" sz="3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14524917"/>
              </p:ext>
            </p:extLst>
          </p:nvPr>
        </p:nvGraphicFramePr>
        <p:xfrm>
          <a:off x="457200" y="11663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10</a:t>
            </a:fld>
            <a:endParaRPr lang="zh-TW" alt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941168"/>
            <a:ext cx="9144000" cy="1143000"/>
          </a:xfrm>
        </p:spPr>
        <p:txBody>
          <a:bodyPr>
            <a:normAutofit fontScale="90000"/>
          </a:bodyPr>
          <a:lstStyle/>
          <a:p>
            <a:r>
              <a:rPr lang="en-US" altLang="zh-TW" sz="3600" dirty="0">
                <a:solidFill>
                  <a:schemeClr val="bg2">
                    <a:lumMod val="25000"/>
                  </a:schemeClr>
                </a:solidFill>
              </a:rPr>
              <a:t/>
            </a:r>
            <a:br>
              <a:rPr lang="en-US" altLang="zh-TW" sz="3600" dirty="0">
                <a:solidFill>
                  <a:schemeClr val="bg2">
                    <a:lumMod val="25000"/>
                  </a:schemeClr>
                </a:solidFill>
              </a:rPr>
            </a:br>
            <a:r>
              <a:rPr lang="zh-TW" altLang="en-US" sz="3600" b="1" dirty="0">
                <a:solidFill>
                  <a:schemeClr val="bg2">
                    <a:lumMod val="25000"/>
                  </a:schemeClr>
                </a:solidFill>
              </a:rPr>
              <a:t>令受訪上海大學學生帶來壓力的源頭是面對</a:t>
            </a:r>
            <a:r>
              <a:rPr lang="zh-TW" altLang="zh-TW" sz="3600" b="1" dirty="0">
                <a:solidFill>
                  <a:schemeClr val="bg2">
                    <a:lumMod val="25000"/>
                  </a:schemeClr>
                </a:solidFill>
              </a:rPr>
              <a:t>功</a:t>
            </a:r>
            <a:r>
              <a:rPr lang="zh-TW" altLang="en-US" sz="3600" b="1" dirty="0">
                <a:solidFill>
                  <a:schemeClr val="bg2">
                    <a:lumMod val="25000"/>
                  </a:schemeClr>
                </a:solidFill>
              </a:rPr>
              <a:t>課壓力</a:t>
            </a:r>
            <a:r>
              <a:rPr lang="zh-TW" altLang="en-US" dirty="0"/>
              <a:t/>
            </a:r>
            <a:br>
              <a:rPr lang="zh-TW" altLang="en-US"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1651822"/>
              </p:ext>
            </p:extLst>
          </p:nvPr>
        </p:nvGraphicFramePr>
        <p:xfrm>
          <a:off x="457200" y="18864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11</a:t>
            </a:fld>
            <a:endParaRPr lang="zh-TW" alt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14603"/>
            <a:ext cx="9144000" cy="1143000"/>
          </a:xfrm>
        </p:spPr>
        <p:txBody>
          <a:bodyPr>
            <a:noAutofit/>
          </a:bodyPr>
          <a:lstStyle/>
          <a:p>
            <a:r>
              <a:rPr lang="en-US" altLang="zh-TW" sz="3200" b="1" dirty="0">
                <a:solidFill>
                  <a:schemeClr val="bg2">
                    <a:lumMod val="25000"/>
                  </a:schemeClr>
                </a:solidFill>
              </a:rPr>
              <a:t/>
            </a:r>
            <a:br>
              <a:rPr lang="en-US" altLang="zh-TW" sz="3200" b="1" dirty="0">
                <a:solidFill>
                  <a:schemeClr val="bg2">
                    <a:lumMod val="25000"/>
                  </a:schemeClr>
                </a:solidFill>
              </a:rPr>
            </a:br>
            <a:r>
              <a:rPr lang="zh-TW" altLang="en-US" sz="3200" b="1" dirty="0">
                <a:solidFill>
                  <a:schemeClr val="bg2">
                    <a:lumMod val="25000"/>
                  </a:schemeClr>
                </a:solidFill>
              </a:rPr>
              <a:t>受訪的上海大學學生對於能夠找到理想職業大致上亦十分有信心</a:t>
            </a:r>
            <a:r>
              <a:rPr lang="zh-TW" altLang="en-US" sz="3600" dirty="0"/>
              <a:t/>
            </a:r>
            <a:br>
              <a:rPr lang="zh-TW" altLang="en-US" sz="3600" dirty="0"/>
            </a:br>
            <a:endParaRPr lang="zh-TW" altLang="en-US" sz="3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49412121"/>
              </p:ext>
            </p:extLst>
          </p:nvPr>
        </p:nvGraphicFramePr>
        <p:xfrm>
          <a:off x="457200" y="18864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12</a:t>
            </a:fld>
            <a:endParaRPr lang="zh-TW" alt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14603"/>
            <a:ext cx="9144000" cy="1143000"/>
          </a:xfrm>
        </p:spPr>
        <p:txBody>
          <a:bodyPr>
            <a:normAutofit fontScale="90000"/>
          </a:bodyPr>
          <a:lstStyle/>
          <a:p>
            <a:r>
              <a:rPr lang="en-US" altLang="zh-TW" sz="3600" b="1" dirty="0">
                <a:solidFill>
                  <a:schemeClr val="bg2">
                    <a:lumMod val="25000"/>
                  </a:schemeClr>
                </a:solidFill>
              </a:rPr>
              <a:t/>
            </a:r>
            <a:br>
              <a:rPr lang="en-US" altLang="zh-TW" sz="3600" b="1" dirty="0">
                <a:solidFill>
                  <a:schemeClr val="bg2">
                    <a:lumMod val="25000"/>
                  </a:schemeClr>
                </a:solidFill>
              </a:rPr>
            </a:br>
            <a:r>
              <a:rPr lang="zh-TW" altLang="en-US" sz="3600" b="1" dirty="0">
                <a:solidFill>
                  <a:schemeClr val="bg2">
                    <a:lumMod val="25000"/>
                  </a:schemeClr>
                </a:solidFill>
              </a:rPr>
              <a:t>大部分受訪上海大學學生對於畢業後理想收入亦有信心</a:t>
            </a:r>
            <a:r>
              <a:rPr lang="zh-TW" altLang="en-US" sz="3600" dirty="0"/>
              <a:t/>
            </a:r>
            <a:br>
              <a:rPr lang="zh-TW" altLang="en-US" sz="3600" dirty="0"/>
            </a:br>
            <a:endParaRPr lang="zh-TW" altLang="en-US" sz="3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63701571"/>
              </p:ext>
            </p:extLst>
          </p:nvPr>
        </p:nvGraphicFramePr>
        <p:xfrm>
          <a:off x="457200" y="18864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13</a:t>
            </a:fld>
            <a:endParaRPr lang="zh-TW" alt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t>甚麼時候初戀</a:t>
            </a:r>
            <a:r>
              <a:rPr lang="en-US" altLang="zh-TW" sz="3200" dirty="0"/>
              <a:t>?</a:t>
            </a:r>
            <a:endParaRPr lang="zh-TW" altLang="en-US" sz="3200" dirty="0"/>
          </a:p>
        </p:txBody>
      </p:sp>
      <p:sp>
        <p:nvSpPr>
          <p:cNvPr id="3" name="內容版面配置區 2"/>
          <p:cNvSpPr>
            <a:spLocks noGrp="1"/>
          </p:cNvSpPr>
          <p:nvPr>
            <p:ph idx="1"/>
          </p:nvPr>
        </p:nvSpPr>
        <p:spPr/>
        <p:txBody>
          <a:bodyPr>
            <a:normAutofit/>
          </a:bodyPr>
          <a:lstStyle/>
          <a:p>
            <a:r>
              <a:rPr lang="zh-TW" altLang="en-US" b="1" dirty="0">
                <a:solidFill>
                  <a:schemeClr val="bg2">
                    <a:lumMod val="25000"/>
                  </a:schemeClr>
                </a:solidFill>
              </a:rPr>
              <a:t>受訪者留空不回答可能因為不願透露或感到尷尬</a:t>
            </a:r>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14</a:t>
            </a:fld>
            <a:endParaRPr lang="zh-TW" alt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69" y="4714603"/>
            <a:ext cx="9144000" cy="1143000"/>
          </a:xfrm>
        </p:spPr>
        <p:txBody>
          <a:bodyPr>
            <a:normAutofit fontScale="90000"/>
          </a:bodyPr>
          <a:lstStyle/>
          <a:p>
            <a:r>
              <a:rPr lang="en-US" altLang="zh-TW" sz="3600" b="1" dirty="0">
                <a:solidFill>
                  <a:schemeClr val="bg2">
                    <a:lumMod val="25000"/>
                  </a:schemeClr>
                </a:solidFill>
              </a:rPr>
              <a:t/>
            </a:r>
            <a:br>
              <a:rPr lang="en-US" altLang="zh-TW" sz="3600" b="1" dirty="0">
                <a:solidFill>
                  <a:schemeClr val="bg2">
                    <a:lumMod val="25000"/>
                  </a:schemeClr>
                </a:solidFill>
              </a:rPr>
            </a:br>
            <a:r>
              <a:rPr lang="zh-TW" altLang="en-US" sz="3600" b="1" dirty="0">
                <a:solidFill>
                  <a:schemeClr val="bg2">
                    <a:lumMod val="25000"/>
                  </a:schemeClr>
                </a:solidFill>
              </a:rPr>
              <a:t>受訪的上海大學學生一般對於婚前性行為能夠接受</a:t>
            </a:r>
            <a:r>
              <a:rPr lang="zh-TW" altLang="en-US" dirty="0"/>
              <a:t/>
            </a:r>
            <a:br>
              <a:rPr lang="zh-TW" altLang="en-US"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02478054"/>
              </p:ext>
            </p:extLst>
          </p:nvPr>
        </p:nvGraphicFramePr>
        <p:xfrm>
          <a:off x="457200" y="18864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15</a:t>
            </a:fld>
            <a:endParaRPr lang="zh-TW" alt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858619"/>
            <a:ext cx="9144000" cy="1143000"/>
          </a:xfrm>
        </p:spPr>
        <p:txBody>
          <a:bodyPr>
            <a:normAutofit fontScale="90000"/>
          </a:bodyPr>
          <a:lstStyle/>
          <a:p>
            <a:r>
              <a:rPr lang="en-US" altLang="zh-TW" sz="3600" b="1" dirty="0">
                <a:solidFill>
                  <a:schemeClr val="bg2">
                    <a:lumMod val="25000"/>
                  </a:schemeClr>
                </a:solidFill>
              </a:rPr>
              <a:t/>
            </a:r>
            <a:br>
              <a:rPr lang="en-US" altLang="zh-TW" sz="3600" b="1" dirty="0">
                <a:solidFill>
                  <a:schemeClr val="bg2">
                    <a:lumMod val="25000"/>
                  </a:schemeClr>
                </a:solidFill>
              </a:rPr>
            </a:br>
            <a:r>
              <a:rPr lang="zh-TW" altLang="en-US" sz="3600" b="1" dirty="0">
                <a:solidFill>
                  <a:schemeClr val="bg2">
                    <a:lumMod val="25000"/>
                  </a:schemeClr>
                </a:solidFill>
              </a:rPr>
              <a:t>當受訪者提及到上海朋友對於婚前性行為的接受程度不相伯仲</a:t>
            </a:r>
            <a:r>
              <a:rPr lang="zh-TW" altLang="en-US" dirty="0"/>
              <a:t/>
            </a:r>
            <a:br>
              <a:rPr lang="zh-TW" altLang="en-US"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41416663"/>
              </p:ext>
            </p:extLst>
          </p:nvPr>
        </p:nvGraphicFramePr>
        <p:xfrm>
          <a:off x="457200" y="3326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16</a:t>
            </a:fld>
            <a:endParaRPr lang="zh-TW" alt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14603"/>
            <a:ext cx="9144000" cy="1143000"/>
          </a:xfrm>
        </p:spPr>
        <p:txBody>
          <a:bodyPr>
            <a:normAutofit fontScale="90000"/>
          </a:bodyPr>
          <a:lstStyle/>
          <a:p>
            <a:r>
              <a:rPr lang="en-US" altLang="zh-TW" sz="3600" b="1" dirty="0">
                <a:solidFill>
                  <a:schemeClr val="bg2">
                    <a:lumMod val="25000"/>
                  </a:schemeClr>
                </a:solidFill>
              </a:rPr>
              <a:t/>
            </a:r>
            <a:br>
              <a:rPr lang="en-US" altLang="zh-TW" sz="3600" b="1" dirty="0">
                <a:solidFill>
                  <a:schemeClr val="bg2">
                    <a:lumMod val="25000"/>
                  </a:schemeClr>
                </a:solidFill>
              </a:rPr>
            </a:br>
            <a:r>
              <a:rPr lang="zh-TW" altLang="en-US" sz="3600" b="1" dirty="0">
                <a:solidFill>
                  <a:schemeClr val="bg2">
                    <a:lumMod val="25000"/>
                  </a:schemeClr>
                </a:solidFill>
              </a:rPr>
              <a:t>大部分受訪者亦認為上海社會對於婚前性行為的接受程度較高</a:t>
            </a:r>
            <a:r>
              <a:rPr lang="zh-TW" altLang="en-US" dirty="0"/>
              <a:t/>
            </a:r>
            <a:br>
              <a:rPr lang="zh-TW" altLang="en-US"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74984008"/>
              </p:ext>
            </p:extLst>
          </p:nvPr>
        </p:nvGraphicFramePr>
        <p:xfrm>
          <a:off x="457200" y="18864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17</a:t>
            </a:fld>
            <a:endParaRPr lang="zh-TW" alt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問卷總結</a:t>
            </a:r>
          </a:p>
        </p:txBody>
      </p:sp>
      <p:sp>
        <p:nvSpPr>
          <p:cNvPr id="3" name="內容版面配置區 2"/>
          <p:cNvSpPr>
            <a:spLocks noGrp="1"/>
          </p:cNvSpPr>
          <p:nvPr>
            <p:ph idx="1"/>
          </p:nvPr>
        </p:nvSpPr>
        <p:spPr>
          <a:xfrm>
            <a:off x="0" y="1628800"/>
            <a:ext cx="9144000" cy="4497363"/>
          </a:xfrm>
        </p:spPr>
        <p:txBody>
          <a:bodyPr>
            <a:normAutofit/>
          </a:bodyPr>
          <a:lstStyle/>
          <a:p>
            <a:r>
              <a:rPr lang="zh-TW" altLang="en-US" dirty="0"/>
              <a:t>在食飯的時候做的訪問後，我們認為內地的大學生活十分自由，大多數的學生都未曾試過走課，他們一樣有壓力，而大多數的壓力都是來自於功課壓力，而他們對自己大學生活都十分滿意，對自己期望也很高，擁有很高的自信心，而他們大多數都沒有談過戀愛，並且不支持婚前性行為，從此可見內地的大學生較保守同專注學業。</a:t>
            </a:r>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18</a:t>
            </a:fld>
            <a:endParaRPr lang="zh-TW" alt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問卷</a:t>
            </a:r>
            <a:r>
              <a:rPr lang="zh-HK" altLang="en-US" dirty="0"/>
              <a:t>反思</a:t>
            </a:r>
          </a:p>
        </p:txBody>
      </p:sp>
      <p:sp>
        <p:nvSpPr>
          <p:cNvPr id="3" name="內容版面配置區 2"/>
          <p:cNvSpPr>
            <a:spLocks noGrp="1"/>
          </p:cNvSpPr>
          <p:nvPr>
            <p:ph idx="1"/>
          </p:nvPr>
        </p:nvSpPr>
        <p:spPr/>
        <p:txBody>
          <a:bodyPr/>
          <a:lstStyle/>
          <a:p>
            <a:r>
              <a:rPr lang="zh-TW" altLang="en-US" sz="3000" dirty="0"/>
              <a:t>在問卷中</a:t>
            </a:r>
            <a:r>
              <a:rPr lang="zh-TW" altLang="zh-HK" sz="3000" dirty="0"/>
              <a:t>令你翹課的原因</a:t>
            </a:r>
            <a:r>
              <a:rPr lang="zh-HK" altLang="en-US" sz="3000" dirty="0"/>
              <a:t>「</a:t>
            </a:r>
            <a:r>
              <a:rPr lang="zh-TW" altLang="en-US" sz="3000" dirty="0"/>
              <a:t>老師因素</a:t>
            </a:r>
            <a:r>
              <a:rPr lang="zh-HK" altLang="en-US" sz="3000" dirty="0"/>
              <a:t>」</a:t>
            </a:r>
            <a:r>
              <a:rPr lang="zh-TW" altLang="en-US" sz="3000" dirty="0"/>
              <a:t>，大學生並沒有表明是什麼因素，我們也沒有時間去追問所以，所以我們認為應該在問卷中加設老師的因素是什麼。</a:t>
            </a:r>
            <a:endParaRPr lang="en-US" altLang="zh-HK" sz="3000" dirty="0"/>
          </a:p>
          <a:p>
            <a:endParaRPr lang="zh-HK" altLang="en-US" dirty="0"/>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19</a:t>
            </a:fld>
            <a:endParaRPr lang="zh-TW" altLang="en-US"/>
          </a:p>
        </p:txBody>
      </p:sp>
    </p:spTree>
    <p:extLst>
      <p:ext uri="{BB962C8B-B14F-4D97-AF65-F5344CB8AC3E}">
        <p14:creationId xmlns:p14="http://schemas.microsoft.com/office/powerpoint/2010/main" val="188700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2060848"/>
            <a:ext cx="7772400" cy="1440160"/>
          </a:xfrm>
        </p:spPr>
        <p:txBody>
          <a:bodyPr/>
          <a:lstStyle/>
          <a:p>
            <a:r>
              <a:rPr lang="zh-TW" altLang="en-US" b="1" dirty="0"/>
              <a:t>探究上海大學學生生活</a:t>
            </a:r>
          </a:p>
        </p:txBody>
      </p:sp>
      <p:sp>
        <p:nvSpPr>
          <p:cNvPr id="3" name="投影片編號版面配置區 2"/>
          <p:cNvSpPr>
            <a:spLocks noGrp="1"/>
          </p:cNvSpPr>
          <p:nvPr>
            <p:ph type="sldNum" sz="quarter" idx="12"/>
          </p:nvPr>
        </p:nvSpPr>
        <p:spPr/>
        <p:txBody>
          <a:bodyPr/>
          <a:lstStyle/>
          <a:p>
            <a:fld id="{A2F79664-7F5C-4490-9CB3-62853037FF4D}" type="slidenum">
              <a:rPr lang="zh-TW" altLang="en-US" smtClean="0"/>
              <a:pPr/>
              <a:t>2</a:t>
            </a:fld>
            <a:endParaRPr lang="zh-TW" alt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a:bodyPr>
          <a:lstStyle/>
          <a:p>
            <a:r>
              <a:rPr lang="zh-TW" altLang="en-US" sz="3200" b="1" dirty="0">
                <a:solidFill>
                  <a:schemeClr val="bg2">
                    <a:lumMod val="25000"/>
                  </a:schemeClr>
                </a:solidFill>
              </a:rPr>
              <a:t>進行時有什麼困難，完成題目後結果是否與預想的一樣</a:t>
            </a:r>
            <a:r>
              <a:rPr lang="en-US" altLang="zh-TW" sz="3200" b="1" dirty="0">
                <a:solidFill>
                  <a:schemeClr val="bg2">
                    <a:lumMod val="25000"/>
                  </a:schemeClr>
                </a:solidFill>
              </a:rPr>
              <a:t>?</a:t>
            </a:r>
            <a:endParaRPr lang="zh-TW" altLang="en-US" sz="3200" b="1" dirty="0">
              <a:solidFill>
                <a:schemeClr val="bg2">
                  <a:lumMod val="25000"/>
                </a:schemeClr>
              </a:solidFill>
            </a:endParaRPr>
          </a:p>
        </p:txBody>
      </p:sp>
      <p:sp>
        <p:nvSpPr>
          <p:cNvPr id="3" name="內容版面配置區 2"/>
          <p:cNvSpPr>
            <a:spLocks noGrp="1"/>
          </p:cNvSpPr>
          <p:nvPr>
            <p:ph idx="1"/>
          </p:nvPr>
        </p:nvSpPr>
        <p:spPr>
          <a:xfrm>
            <a:off x="0" y="1628800"/>
            <a:ext cx="9144000" cy="4497363"/>
          </a:xfrm>
        </p:spPr>
        <p:txBody>
          <a:bodyPr>
            <a:normAutofit fontScale="92500" lnSpcReduction="20000"/>
          </a:bodyPr>
          <a:lstStyle/>
          <a:p>
            <a:r>
              <a:rPr lang="zh-TW" altLang="en-US" sz="3000" dirty="0"/>
              <a:t>未做訪問之前，每個人都好有信心</a:t>
            </a:r>
            <a:endParaRPr lang="en-US" altLang="zh-TW" sz="3000" dirty="0"/>
          </a:p>
          <a:p>
            <a:r>
              <a:rPr lang="zh-TW" altLang="en-US" sz="3000" dirty="0"/>
              <a:t>進行過討論</a:t>
            </a:r>
            <a:endParaRPr lang="en-US" altLang="zh-TW" sz="3000" dirty="0"/>
          </a:p>
          <a:p>
            <a:r>
              <a:rPr lang="zh-TW" altLang="en-US" sz="3000" dirty="0"/>
              <a:t>相信會好容易完成這個訪問</a:t>
            </a:r>
            <a:endParaRPr lang="en-US" altLang="zh-TW" sz="3000" dirty="0"/>
          </a:p>
          <a:p>
            <a:r>
              <a:rPr lang="zh-TW" altLang="en-US" sz="3000" dirty="0"/>
              <a:t>因為我們已經準備好了所有事情</a:t>
            </a:r>
            <a:endParaRPr lang="en-US" altLang="zh-TW" sz="3000" dirty="0"/>
          </a:p>
          <a:p>
            <a:r>
              <a:rPr lang="zh-TW" altLang="en-US" sz="3000" dirty="0"/>
              <a:t>做完訪問之後同想像中有很大的出入</a:t>
            </a:r>
            <a:endParaRPr lang="en-US" altLang="zh-TW" sz="3000" dirty="0"/>
          </a:p>
          <a:p>
            <a:r>
              <a:rPr lang="zh-TW" altLang="en-US" sz="3000" dirty="0"/>
              <a:t>因為我們普通話一般</a:t>
            </a:r>
            <a:endParaRPr lang="en-US" altLang="zh-TW" sz="3000" dirty="0"/>
          </a:p>
          <a:p>
            <a:r>
              <a:rPr lang="zh-TW" altLang="en-US" sz="3000" dirty="0"/>
              <a:t>溝通會出現少少困難</a:t>
            </a:r>
            <a:endParaRPr lang="en-US" altLang="zh-TW" sz="3000" dirty="0"/>
          </a:p>
          <a:p>
            <a:r>
              <a:rPr lang="zh-TW" altLang="en-US" sz="3000" dirty="0"/>
              <a:t>以為可以好像和同學平常對話一樣容易完成訪問</a:t>
            </a:r>
            <a:endParaRPr lang="en-US" altLang="zh-TW" sz="3000" dirty="0"/>
          </a:p>
          <a:p>
            <a:r>
              <a:rPr lang="zh-TW" altLang="en-US" sz="3000" dirty="0"/>
              <a:t>見到大學生時不知道怎樣開口去問</a:t>
            </a:r>
            <a:endParaRPr lang="en-US" altLang="zh-TW" sz="3000" dirty="0"/>
          </a:p>
          <a:p>
            <a:r>
              <a:rPr lang="zh-TW" altLang="en-US" sz="3000" dirty="0"/>
              <a:t>訪問時都會感到尷尬</a:t>
            </a:r>
            <a:endParaRPr lang="en-US" altLang="zh-TW" sz="3000" dirty="0"/>
          </a:p>
        </p:txBody>
      </p:sp>
      <p:pic>
        <p:nvPicPr>
          <p:cNvPr id="2050" name="Picture 2" descr="C:\Users\user\AppData\Local\Microsoft\Windows\Temporary Internet Files\Content.IE5\2WCQHZJH\IMG_1648.JPG"/>
          <p:cNvPicPr>
            <a:picLocks noChangeAspect="1" noChangeArrowheads="1"/>
          </p:cNvPicPr>
          <p:nvPr/>
        </p:nvPicPr>
        <p:blipFill>
          <a:blip r:embed="rId2" cstate="print"/>
          <a:srcRect/>
          <a:stretch>
            <a:fillRect/>
          </a:stretch>
        </p:blipFill>
        <p:spPr bwMode="auto">
          <a:xfrm>
            <a:off x="6660232" y="2636912"/>
            <a:ext cx="2231740" cy="1487827"/>
          </a:xfrm>
          <a:prstGeom prst="rect">
            <a:avLst/>
          </a:prstGeom>
          <a:noFill/>
          <a:scene3d>
            <a:camera prst="orthographicFront"/>
            <a:lightRig rig="threePt" dir="t"/>
          </a:scene3d>
          <a:sp3d>
            <a:bevelT prst="angle"/>
          </a:sp3d>
        </p:spPr>
      </p:pic>
      <p:sp>
        <p:nvSpPr>
          <p:cNvPr id="4" name="投影片編號版面配置區 3"/>
          <p:cNvSpPr>
            <a:spLocks noGrp="1"/>
          </p:cNvSpPr>
          <p:nvPr>
            <p:ph type="sldNum" sz="quarter" idx="12"/>
          </p:nvPr>
        </p:nvSpPr>
        <p:spPr/>
        <p:txBody>
          <a:bodyPr/>
          <a:lstStyle/>
          <a:p>
            <a:fld id="{A2F79664-7F5C-4490-9CB3-62853037FF4D}" type="slidenum">
              <a:rPr lang="zh-TW" altLang="en-US" smtClean="0"/>
              <a:pPr/>
              <a:t>20</a:t>
            </a:fld>
            <a:endParaRPr lang="zh-TW" alt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sz="3600" b="1" dirty="0">
                <a:solidFill>
                  <a:schemeClr val="tx2">
                    <a:lumMod val="90000"/>
                    <a:lumOff val="10000"/>
                  </a:schemeClr>
                </a:solidFill>
              </a:rPr>
              <a:t>感想</a:t>
            </a:r>
          </a:p>
        </p:txBody>
      </p:sp>
      <p:sp>
        <p:nvSpPr>
          <p:cNvPr id="3" name="內容版面配置區 2"/>
          <p:cNvSpPr>
            <a:spLocks noGrp="1"/>
          </p:cNvSpPr>
          <p:nvPr>
            <p:ph idx="1"/>
          </p:nvPr>
        </p:nvSpPr>
        <p:spPr>
          <a:xfrm>
            <a:off x="0" y="1340768"/>
            <a:ext cx="9144000" cy="4785395"/>
          </a:xfrm>
        </p:spPr>
        <p:txBody>
          <a:bodyPr>
            <a:normAutofit/>
          </a:bodyPr>
          <a:lstStyle/>
          <a:p>
            <a:r>
              <a:rPr lang="zh-TW" altLang="en-US" sz="3000" dirty="0"/>
              <a:t>經過這次上海之旅我們了解到上海作為經濟大都會的原因，上海設立浦東的新開發區，上海便提升了發展的質素。浦東的陸家嘴坐落在黃埔江沿岸，與外灘對望，成為新的金融及貿易區</a:t>
            </a:r>
            <a:r>
              <a:rPr lang="en-US" altLang="zh-TW" sz="3000" dirty="0"/>
              <a:t>,</a:t>
            </a:r>
            <a:r>
              <a:rPr lang="zh-TW" altLang="en-US" sz="3000" dirty="0"/>
              <a:t>，還有比美維多利亞港的夜景。我們有幸可以去到外灘，真是抱感高興</a:t>
            </a:r>
            <a:r>
              <a:rPr lang="zh-CN" altLang="en-US" sz="3000" dirty="0"/>
              <a:t>。</a:t>
            </a:r>
            <a:r>
              <a:rPr lang="zh-TW" altLang="en-US" sz="3000" dirty="0"/>
              <a:t>我們也去了復旦大學參觀，在這所一流大學中進行問卷調查，令我們更加了解上海社會與香港社會的會截然不同</a:t>
            </a:r>
            <a:r>
              <a:rPr lang="zh-CN" altLang="en-US" sz="3000" dirty="0"/>
              <a:t>。</a:t>
            </a:r>
            <a:endParaRPr lang="zh-HK" altLang="en-US" sz="3000" dirty="0"/>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21</a:t>
            </a:fld>
            <a:endParaRPr lang="zh-TW" altLang="en-US"/>
          </a:p>
        </p:txBody>
      </p:sp>
    </p:spTree>
    <p:extLst>
      <p:ext uri="{BB962C8B-B14F-4D97-AF65-F5344CB8AC3E}">
        <p14:creationId xmlns:p14="http://schemas.microsoft.com/office/powerpoint/2010/main" val="365755780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2924944"/>
            <a:ext cx="8229600" cy="1143000"/>
          </a:xfrm>
        </p:spPr>
        <p:txBody>
          <a:bodyPr>
            <a:normAutofit fontScale="90000"/>
          </a:bodyPr>
          <a:lstStyle/>
          <a:p>
            <a:r>
              <a:rPr lang="zh-TW" altLang="en-US" sz="4900" b="1" i="1" dirty="0">
                <a:solidFill>
                  <a:schemeClr val="bg2">
                    <a:lumMod val="25000"/>
                  </a:schemeClr>
                </a:solidFill>
              </a:rPr>
              <a:t>完</a:t>
            </a:r>
            <a:r>
              <a:rPr lang="zh-TW" altLang="en-US" dirty="0"/>
              <a:t/>
            </a:r>
            <a:br>
              <a:rPr lang="zh-TW" altLang="en-US" dirty="0"/>
            </a:br>
            <a:endParaRPr lang="zh-TW" altLang="en-US" dirty="0"/>
          </a:p>
        </p:txBody>
      </p:sp>
      <p:sp>
        <p:nvSpPr>
          <p:cNvPr id="2" name="投影片編號版面配置區 1"/>
          <p:cNvSpPr>
            <a:spLocks noGrp="1"/>
          </p:cNvSpPr>
          <p:nvPr>
            <p:ph type="sldNum" sz="quarter" idx="12"/>
          </p:nvPr>
        </p:nvSpPr>
        <p:spPr/>
        <p:txBody>
          <a:bodyPr/>
          <a:lstStyle/>
          <a:p>
            <a:fld id="{A2F79664-7F5C-4490-9CB3-62853037FF4D}" type="slidenum">
              <a:rPr lang="zh-TW" altLang="en-US" smtClean="0"/>
              <a:pPr/>
              <a:t>22</a:t>
            </a:fld>
            <a:endParaRPr lang="zh-TW" alt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bg2">
                    <a:lumMod val="25000"/>
                  </a:schemeClr>
                </a:solidFill>
              </a:rPr>
              <a:t>組員名單</a:t>
            </a:r>
          </a:p>
        </p:txBody>
      </p:sp>
      <p:sp>
        <p:nvSpPr>
          <p:cNvPr id="3" name="內容版面配置區 2"/>
          <p:cNvSpPr>
            <a:spLocks noGrp="1"/>
          </p:cNvSpPr>
          <p:nvPr>
            <p:ph idx="1"/>
          </p:nvPr>
        </p:nvSpPr>
        <p:spPr/>
        <p:txBody>
          <a:bodyPr/>
          <a:lstStyle/>
          <a:p>
            <a:r>
              <a:rPr lang="zh-TW" altLang="en-US" dirty="0"/>
              <a:t>李慧怡 </a:t>
            </a:r>
            <a:endParaRPr lang="en-US" altLang="zh-TW" dirty="0"/>
          </a:p>
          <a:p>
            <a:r>
              <a:rPr lang="zh-TW" altLang="en-US" dirty="0"/>
              <a:t>倫悅心</a:t>
            </a:r>
            <a:endParaRPr lang="en-US" altLang="zh-TW" dirty="0"/>
          </a:p>
          <a:p>
            <a:r>
              <a:rPr lang="zh-TW" altLang="en-US" dirty="0"/>
              <a:t>蔣家銘</a:t>
            </a:r>
            <a:endParaRPr lang="en-US" altLang="zh-TW" dirty="0"/>
          </a:p>
          <a:p>
            <a:r>
              <a:rPr lang="zh-TW" altLang="en-US" dirty="0"/>
              <a:t>徐立明</a:t>
            </a:r>
            <a:endParaRPr lang="en-US" altLang="zh-TW" dirty="0"/>
          </a:p>
          <a:p>
            <a:r>
              <a:rPr lang="zh-TW" altLang="en-US" dirty="0"/>
              <a:t>劉卓銘</a:t>
            </a:r>
            <a:endParaRPr lang="en-US" altLang="zh-TW" dirty="0"/>
          </a:p>
          <a:p>
            <a:r>
              <a:rPr lang="zh-TW" altLang="en-US" dirty="0"/>
              <a:t>李俊毅</a:t>
            </a:r>
            <a:endParaRPr lang="en-US" altLang="zh-TW" dirty="0"/>
          </a:p>
          <a:p>
            <a:r>
              <a:rPr lang="zh-TW" altLang="en-US" dirty="0"/>
              <a:t>黄德強</a:t>
            </a:r>
          </a:p>
          <a:p>
            <a:endParaRPr lang="zh-TW" altLang="en-US" dirty="0"/>
          </a:p>
        </p:txBody>
      </p:sp>
      <p:pic>
        <p:nvPicPr>
          <p:cNvPr id="1026" name="Picture 2" descr="C:\Users\user\Desktop\15555364_1197541183626510_649378101_o.jpg"/>
          <p:cNvPicPr>
            <a:picLocks noChangeAspect="1" noChangeArrowheads="1"/>
          </p:cNvPicPr>
          <p:nvPr/>
        </p:nvPicPr>
        <p:blipFill>
          <a:blip r:embed="rId2" cstate="print"/>
          <a:srcRect/>
          <a:stretch>
            <a:fillRect/>
          </a:stretch>
        </p:blipFill>
        <p:spPr bwMode="auto">
          <a:xfrm>
            <a:off x="5276106" y="1700808"/>
            <a:ext cx="3867894" cy="5157192"/>
          </a:xfrm>
          <a:prstGeom prst="rect">
            <a:avLst/>
          </a:prstGeom>
          <a:noFill/>
          <a:scene3d>
            <a:camera prst="orthographicFront"/>
            <a:lightRig rig="threePt" dir="t"/>
          </a:scene3d>
          <a:sp3d>
            <a:bevelT prst="slope"/>
          </a:sp3d>
        </p:spPr>
      </p:pic>
      <p:sp>
        <p:nvSpPr>
          <p:cNvPr id="4" name="投影片編號版面配置區 3"/>
          <p:cNvSpPr>
            <a:spLocks noGrp="1"/>
          </p:cNvSpPr>
          <p:nvPr>
            <p:ph type="sldNum" sz="quarter" idx="12"/>
          </p:nvPr>
        </p:nvSpPr>
        <p:spPr/>
        <p:txBody>
          <a:bodyPr/>
          <a:lstStyle/>
          <a:p>
            <a:fld id="{A2F79664-7F5C-4490-9CB3-62853037FF4D}" type="slidenum">
              <a:rPr lang="zh-TW" altLang="en-US" smtClean="0"/>
              <a:pPr/>
              <a:t>3</a:t>
            </a:fld>
            <a:endParaRPr lang="zh-TW" alt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29600" cy="1143000"/>
          </a:xfrm>
        </p:spPr>
        <p:txBody>
          <a:bodyPr>
            <a:normAutofit/>
          </a:bodyPr>
          <a:lstStyle/>
          <a:p>
            <a:r>
              <a:rPr lang="zh-TW" altLang="en-US" sz="3600" b="1" dirty="0">
                <a:solidFill>
                  <a:schemeClr val="bg2">
                    <a:lumMod val="25000"/>
                  </a:schemeClr>
                </a:solidFill>
              </a:rPr>
              <a:t>為甚麼選擇這項題目？</a:t>
            </a:r>
            <a:r>
              <a:rPr lang="en-US" altLang="zh-TW" sz="2400" b="1" dirty="0">
                <a:solidFill>
                  <a:schemeClr val="bg2">
                    <a:lumMod val="25000"/>
                  </a:schemeClr>
                </a:solidFill>
              </a:rPr>
              <a:t>(</a:t>
            </a:r>
            <a:r>
              <a:rPr lang="en-US" altLang="zh-TW" sz="2600" b="1" dirty="0">
                <a:solidFill>
                  <a:schemeClr val="bg2">
                    <a:lumMod val="25000"/>
                  </a:schemeClr>
                </a:solidFill>
              </a:rPr>
              <a:t>1)</a:t>
            </a:r>
            <a:endParaRPr lang="zh-TW" altLang="en-US" sz="2600" b="1" dirty="0">
              <a:solidFill>
                <a:schemeClr val="bg2">
                  <a:lumMod val="25000"/>
                </a:schemeClr>
              </a:solidFill>
            </a:endParaRPr>
          </a:p>
        </p:txBody>
      </p:sp>
      <p:sp>
        <p:nvSpPr>
          <p:cNvPr id="3" name="內容版面配置區 2"/>
          <p:cNvSpPr>
            <a:spLocks noGrp="1"/>
          </p:cNvSpPr>
          <p:nvPr>
            <p:ph idx="1"/>
          </p:nvPr>
        </p:nvSpPr>
        <p:spPr>
          <a:xfrm>
            <a:off x="0" y="1268760"/>
            <a:ext cx="9144000" cy="4857403"/>
          </a:xfrm>
        </p:spPr>
        <p:txBody>
          <a:bodyPr>
            <a:noAutofit/>
          </a:bodyPr>
          <a:lstStyle/>
          <a:p>
            <a:r>
              <a:rPr lang="zh-TW" altLang="en-US" sz="3000" dirty="0"/>
              <a:t>分享的題目係探究上海大學生的生活</a:t>
            </a:r>
            <a:endParaRPr lang="en-US" altLang="zh-TW" sz="3000" dirty="0"/>
          </a:p>
          <a:p>
            <a:r>
              <a:rPr lang="zh-TW" altLang="en-US" sz="3000" dirty="0"/>
              <a:t>選擇原因因是為我們想了解內地的學生生活模式同香港的大學生活模式有什麼不同</a:t>
            </a:r>
            <a:endParaRPr lang="en-US" altLang="zh-TW" sz="3000" dirty="0"/>
          </a:p>
          <a:p>
            <a:r>
              <a:rPr lang="zh-TW" altLang="en-US" sz="3000" dirty="0"/>
              <a:t>例如</a:t>
            </a:r>
            <a:r>
              <a:rPr lang="en-US" altLang="zh-TW" sz="3000" dirty="0"/>
              <a:t>: </a:t>
            </a:r>
            <a:r>
              <a:rPr lang="zh-TW" altLang="en-US" sz="3000" dirty="0"/>
              <a:t>他們對自己的大學生活滿意程度 ，會不會有很大的壓力，對自己將來的期望</a:t>
            </a:r>
            <a:endParaRPr lang="en-US" altLang="zh-TW" sz="3000" dirty="0"/>
          </a:p>
          <a:p>
            <a:r>
              <a:rPr lang="zh-TW" altLang="en-US" dirty="0"/>
              <a:t>我們也問了大學的學生對婚前性行為的看法</a:t>
            </a:r>
            <a:endParaRPr lang="en-US" altLang="zh-TW" dirty="0"/>
          </a:p>
          <a:p>
            <a:r>
              <a:rPr lang="zh-TW" altLang="en-US" sz="3000" dirty="0"/>
              <a:t>原因因是</a:t>
            </a:r>
            <a:r>
              <a:rPr lang="zh-TW" altLang="en-US" dirty="0"/>
              <a:t>因為在早期的香港其中一些大學生會有派安全套同潤滑劑給學生用</a:t>
            </a:r>
            <a:endParaRPr lang="en-US" altLang="zh-TW" dirty="0"/>
          </a:p>
          <a:p>
            <a:r>
              <a:rPr lang="zh-TW" altLang="en-US" dirty="0"/>
              <a:t>例如</a:t>
            </a:r>
            <a:r>
              <a:rPr lang="en-US" altLang="zh-TW" dirty="0"/>
              <a:t>:</a:t>
            </a:r>
            <a:r>
              <a:rPr lang="zh-TW" altLang="en-US" dirty="0"/>
              <a:t>中大、理大。</a:t>
            </a:r>
            <a:endParaRPr lang="en-US" altLang="zh-TW" dirty="0"/>
          </a:p>
          <a:p>
            <a:endParaRPr lang="zh-TW" altLang="en-US" sz="3000" dirty="0"/>
          </a:p>
        </p:txBody>
      </p:sp>
      <p:sp>
        <p:nvSpPr>
          <p:cNvPr id="4" name="投影片編號版面配置區 3"/>
          <p:cNvSpPr>
            <a:spLocks noGrp="1"/>
          </p:cNvSpPr>
          <p:nvPr>
            <p:ph type="sldNum" sz="quarter" idx="12"/>
          </p:nvPr>
        </p:nvSpPr>
        <p:spPr/>
        <p:txBody>
          <a:bodyPr/>
          <a:lstStyle/>
          <a:p>
            <a:fld id="{A2F79664-7F5C-4490-9CB3-62853037FF4D}" type="slidenum">
              <a:rPr lang="zh-TW" altLang="en-US" smtClean="0"/>
              <a:pPr/>
              <a:t>4</a:t>
            </a:fld>
            <a:endParaRPr lang="zh-TW" altLang="en-US"/>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350" b="1" dirty="0">
                <a:solidFill>
                  <a:schemeClr val="bg2">
                    <a:lumMod val="25000"/>
                  </a:schemeClr>
                </a:solidFill>
              </a:rPr>
              <a:t>做這項題目前有甚麼準備？</a:t>
            </a:r>
          </a:p>
        </p:txBody>
      </p:sp>
      <p:sp>
        <p:nvSpPr>
          <p:cNvPr id="3" name="內容版面配置區 2"/>
          <p:cNvSpPr>
            <a:spLocks noGrp="1"/>
          </p:cNvSpPr>
          <p:nvPr>
            <p:ph idx="1"/>
          </p:nvPr>
        </p:nvSpPr>
        <p:spPr>
          <a:xfrm>
            <a:off x="0" y="1556792"/>
            <a:ext cx="9144000" cy="4569371"/>
          </a:xfrm>
        </p:spPr>
        <p:txBody>
          <a:bodyPr>
            <a:normAutofit/>
          </a:bodyPr>
          <a:lstStyle/>
          <a:p>
            <a:r>
              <a:rPr lang="zh-TW" altLang="en-US" sz="3000" dirty="0"/>
              <a:t>開小組進行討論</a:t>
            </a:r>
            <a:endParaRPr lang="en-US" altLang="zh-TW" sz="3000" dirty="0"/>
          </a:p>
          <a:p>
            <a:r>
              <a:rPr lang="zh-HK" altLang="en-US" sz="3000" dirty="0"/>
              <a:t>決定用</a:t>
            </a:r>
            <a:r>
              <a:rPr lang="zh-TW" altLang="en-US" sz="3000" dirty="0"/>
              <a:t>問卷調查形式訪問大學生</a:t>
            </a:r>
            <a:endParaRPr lang="en-US" altLang="zh-TW" sz="3000" dirty="0"/>
          </a:p>
          <a:p>
            <a:r>
              <a:rPr lang="zh-TW" altLang="en-US" sz="3000" dirty="0"/>
              <a:t>將所有題目編成簡體字</a:t>
            </a:r>
            <a:endParaRPr lang="en-US" altLang="zh-TW" sz="3000" dirty="0"/>
          </a:p>
          <a:p>
            <a:r>
              <a:rPr lang="zh-TW" altLang="en-US" sz="3000" dirty="0"/>
              <a:t>方便我們集以筆作記錄</a:t>
            </a:r>
          </a:p>
        </p:txBody>
      </p:sp>
      <p:pic>
        <p:nvPicPr>
          <p:cNvPr id="4" name="Picture 2" descr="G:\DCIM\Camera\20161202_114144.jpg"/>
          <p:cNvPicPr>
            <a:picLocks noChangeAspect="1" noChangeArrowheads="1"/>
          </p:cNvPicPr>
          <p:nvPr/>
        </p:nvPicPr>
        <p:blipFill>
          <a:blip r:embed="rId2" cstate="print"/>
          <a:srcRect/>
          <a:stretch>
            <a:fillRect/>
          </a:stretch>
        </p:blipFill>
        <p:spPr bwMode="auto">
          <a:xfrm>
            <a:off x="6228184" y="4671139"/>
            <a:ext cx="2915816" cy="2186861"/>
          </a:xfrm>
          <a:prstGeom prst="rect">
            <a:avLst/>
          </a:prstGeom>
          <a:noFill/>
          <a:ln>
            <a:noFill/>
          </a:ln>
          <a:effectLst>
            <a:outerShdw blurRad="660400" dist="50800" dir="5400000" sx="144000" sy="144000" algn="ctr" rotWithShape="0">
              <a:srgbClr val="000000">
                <a:alpha val="0"/>
              </a:srgbClr>
            </a:outerShdw>
          </a:effectLst>
          <a:scene3d>
            <a:camera prst="orthographicFront"/>
            <a:lightRig rig="threePt" dir="t"/>
          </a:scene3d>
          <a:sp3d>
            <a:bevelT w="114300" prst="artDeco"/>
          </a:sp3d>
        </p:spPr>
      </p:pic>
      <p:sp>
        <p:nvSpPr>
          <p:cNvPr id="5" name="投影片編號版面配置區 4"/>
          <p:cNvSpPr>
            <a:spLocks noGrp="1"/>
          </p:cNvSpPr>
          <p:nvPr>
            <p:ph type="sldNum" sz="quarter" idx="12"/>
          </p:nvPr>
        </p:nvSpPr>
        <p:spPr/>
        <p:txBody>
          <a:bodyPr/>
          <a:lstStyle/>
          <a:p>
            <a:fld id="{A2F79664-7F5C-4490-9CB3-62853037FF4D}" type="slidenum">
              <a:rPr lang="zh-TW" altLang="en-US" smtClean="0"/>
              <a:pPr/>
              <a:t>5</a:t>
            </a:fld>
            <a:endParaRPr lang="zh-TW" alt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80" y="5273824"/>
            <a:ext cx="9144000" cy="1340768"/>
          </a:xfrm>
        </p:spPr>
        <p:txBody>
          <a:bodyPr>
            <a:normAutofit fontScale="90000"/>
          </a:bodyPr>
          <a:lstStyle/>
          <a:p>
            <a:r>
              <a:rPr lang="en-US" altLang="zh-TW" dirty="0"/>
              <a:t/>
            </a:r>
            <a:br>
              <a:rPr lang="en-US" altLang="zh-TW" dirty="0"/>
            </a:br>
            <a:r>
              <a:rPr lang="en-US" altLang="zh-TW" dirty="0"/>
              <a:t/>
            </a:r>
            <a:br>
              <a:rPr lang="en-US" altLang="zh-TW" dirty="0"/>
            </a:br>
            <a:r>
              <a:rPr lang="zh-TW" altLang="en-US" sz="3600" b="1" dirty="0">
                <a:solidFill>
                  <a:schemeClr val="bg2">
                    <a:lumMod val="25000"/>
                  </a:schemeClr>
                </a:solidFill>
              </a:rPr>
              <a:t>在大學生活中大部份受訪大學生亦滿意自己在大學生活的狀況</a:t>
            </a:r>
            <a:r>
              <a:rPr lang="zh-TW" altLang="en-US" dirty="0"/>
              <a:t/>
            </a:r>
            <a:br>
              <a:rPr lang="zh-TW" altLang="en-US" dirty="0"/>
            </a:br>
            <a:r>
              <a:rPr lang="zh-TW" altLang="zh-TW" dirty="0"/>
              <a:t/>
            </a:r>
            <a:br>
              <a:rPr lang="zh-TW" altLang="zh-TW"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94779298"/>
              </p:ext>
            </p:extLst>
          </p:nvPr>
        </p:nvGraphicFramePr>
        <p:xfrm>
          <a:off x="197768" y="404664"/>
          <a:ext cx="8748464" cy="4869160"/>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6</a:t>
            </a:fld>
            <a:endParaRPr lang="zh-TW" alt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5373216"/>
            <a:ext cx="9144000" cy="1143000"/>
          </a:xfrm>
        </p:spPr>
        <p:txBody>
          <a:bodyPr>
            <a:normAutofit fontScale="90000"/>
          </a:bodyPr>
          <a:lstStyle/>
          <a:p>
            <a:r>
              <a:rPr lang="en-US" altLang="zh-TW" sz="3600" dirty="0"/>
              <a:t/>
            </a:r>
            <a:br>
              <a:rPr lang="en-US" altLang="zh-TW" sz="3600" dirty="0"/>
            </a:br>
            <a:r>
              <a:rPr lang="zh-TW" altLang="en-US" sz="3600" b="1" dirty="0">
                <a:solidFill>
                  <a:schemeClr val="bg2">
                    <a:lumMod val="25000"/>
                  </a:schemeClr>
                </a:solidFill>
              </a:rPr>
              <a:t>我們在問卷調查中得知受訪上海大學學生嘗試過翹</a:t>
            </a:r>
            <a:r>
              <a:rPr lang="zh-TW" altLang="en-US" sz="3200" dirty="0"/>
              <a:t/>
            </a:r>
            <a:br>
              <a:rPr lang="zh-TW" altLang="en-US" sz="3200" dirty="0"/>
            </a:br>
            <a:r>
              <a:rPr lang="zh-TW" altLang="en-US" sz="3600" b="1" dirty="0">
                <a:solidFill>
                  <a:schemeClr val="bg2">
                    <a:lumMod val="25000"/>
                  </a:schemeClr>
                </a:solidFill>
              </a:rPr>
              <a:t>課的學生是一半有一半沒有</a:t>
            </a:r>
            <a:r>
              <a:rPr lang="zh-TW" altLang="en-US" dirty="0"/>
              <a:t/>
            </a:r>
            <a:br>
              <a:rPr lang="zh-TW" altLang="en-US" dirty="0"/>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81006756"/>
              </p:ext>
            </p:extLst>
          </p:nvPr>
        </p:nvGraphicFramePr>
        <p:xfrm>
          <a:off x="420688" y="76470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7</a:t>
            </a:fld>
            <a:endParaRPr lang="zh-TW" alt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4"/>
            <a:ext cx="8229600" cy="1143000"/>
          </a:xfrm>
        </p:spPr>
        <p:txBody>
          <a:bodyPr>
            <a:normAutofit fontScale="90000"/>
          </a:bodyPr>
          <a:lstStyle/>
          <a:p>
            <a:r>
              <a:rPr lang="zh-TW" altLang="zh-TW" dirty="0"/>
              <a:t/>
            </a:r>
            <a:br>
              <a:rPr lang="zh-TW" altLang="zh-TW"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06041705"/>
              </p:ext>
            </p:extLst>
          </p:nvPr>
        </p:nvGraphicFramePr>
        <p:xfrm>
          <a:off x="467544" y="54868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2869" y="5074643"/>
            <a:ext cx="9468544" cy="1077218"/>
          </a:xfrm>
          <a:prstGeom prst="rect">
            <a:avLst/>
          </a:prstGeom>
        </p:spPr>
        <p:txBody>
          <a:bodyPr wrap="square">
            <a:spAutoFit/>
          </a:bodyPr>
          <a:lstStyle/>
          <a:p>
            <a:r>
              <a:rPr lang="zh-TW" altLang="en-US" sz="3200" b="1" dirty="0">
                <a:solidFill>
                  <a:schemeClr val="bg2">
                    <a:lumMod val="25000"/>
                  </a:schemeClr>
                </a:solidFill>
              </a:rPr>
              <a:t>大多數的受訪上海大學學生亦會因為老師因素而去翹課</a:t>
            </a:r>
          </a:p>
        </p:txBody>
      </p:sp>
      <p:sp>
        <p:nvSpPr>
          <p:cNvPr id="3" name="投影片編號版面配置區 2"/>
          <p:cNvSpPr>
            <a:spLocks noGrp="1"/>
          </p:cNvSpPr>
          <p:nvPr>
            <p:ph type="sldNum" sz="quarter" idx="12"/>
          </p:nvPr>
        </p:nvSpPr>
        <p:spPr/>
        <p:txBody>
          <a:bodyPr/>
          <a:lstStyle/>
          <a:p>
            <a:fld id="{A2F79664-7F5C-4490-9CB3-62853037FF4D}" type="slidenum">
              <a:rPr lang="zh-TW" altLang="en-US" smtClean="0"/>
              <a:pPr/>
              <a:t>8</a:t>
            </a:fld>
            <a:endParaRPr lang="zh-TW" alt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085184"/>
            <a:ext cx="9144000" cy="1143000"/>
          </a:xfrm>
        </p:spPr>
        <p:txBody>
          <a:bodyPr>
            <a:normAutofit fontScale="90000"/>
          </a:bodyPr>
          <a:lstStyle/>
          <a:p>
            <a:r>
              <a:rPr lang="en-US" altLang="zh-TW" sz="3600" dirty="0">
                <a:solidFill>
                  <a:schemeClr val="bg2">
                    <a:lumMod val="25000"/>
                  </a:schemeClr>
                </a:solidFill>
              </a:rPr>
              <a:t/>
            </a:r>
            <a:br>
              <a:rPr lang="en-US" altLang="zh-TW" sz="3600" dirty="0">
                <a:solidFill>
                  <a:schemeClr val="bg2">
                    <a:lumMod val="25000"/>
                  </a:schemeClr>
                </a:solidFill>
              </a:rPr>
            </a:br>
            <a:r>
              <a:rPr lang="zh-TW" altLang="en-US" sz="3600" b="1" dirty="0">
                <a:solidFill>
                  <a:schemeClr val="bg2">
                    <a:lumMod val="25000"/>
                  </a:schemeClr>
                </a:solidFill>
              </a:rPr>
              <a:t>問卷中絕大部份的受訪上海大學生翹課百分率不多於</a:t>
            </a:r>
            <a:r>
              <a:rPr lang="en-US" altLang="zh-TW" sz="3600" b="1" dirty="0">
                <a:solidFill>
                  <a:schemeClr val="bg2">
                    <a:lumMod val="25000"/>
                  </a:schemeClr>
                </a:solidFill>
              </a:rPr>
              <a:t>20</a:t>
            </a:r>
            <a:r>
              <a:rPr lang="zh-TW" altLang="en-US" sz="3600" b="1" dirty="0">
                <a:solidFill>
                  <a:schemeClr val="bg2">
                    <a:lumMod val="25000"/>
                  </a:schemeClr>
                </a:solidFill>
              </a:rPr>
              <a:t>至</a:t>
            </a:r>
            <a:r>
              <a:rPr lang="en-US" altLang="zh-TW" sz="3600" b="1" dirty="0">
                <a:solidFill>
                  <a:schemeClr val="bg2">
                    <a:lumMod val="25000"/>
                  </a:schemeClr>
                </a:solidFill>
              </a:rPr>
              <a:t>25%</a:t>
            </a:r>
            <a:r>
              <a:rPr lang="zh-TW" altLang="en-US" sz="3600" b="1" dirty="0">
                <a:solidFill>
                  <a:schemeClr val="bg2">
                    <a:lumMod val="25000"/>
                  </a:schemeClr>
                </a:solidFill>
              </a:rPr>
              <a:t>反映出翹課問題不太嚴重</a:t>
            </a:r>
            <a:r>
              <a:rPr lang="zh-TW" altLang="en-US" dirty="0"/>
              <a:t/>
            </a:r>
            <a:br>
              <a:rPr lang="zh-TW" altLang="en-US" dirty="0"/>
            </a:br>
            <a:r>
              <a:rPr lang="en-US" altLang="zh-TW" dirty="0"/>
              <a:t/>
            </a:r>
            <a:br>
              <a:rPr lang="en-US" altLang="zh-TW" dirty="0"/>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66226938"/>
              </p:ext>
            </p:extLst>
          </p:nvPr>
        </p:nvGraphicFramePr>
        <p:xfrm>
          <a:off x="457200" y="11663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A2F79664-7F5C-4490-9CB3-62853037FF4D}" type="slidenum">
              <a:rPr lang="zh-TW" altLang="en-US" smtClean="0"/>
              <a:pPr/>
              <a:t>9</a:t>
            </a:fld>
            <a:endParaRPr lang="zh-TW" altLang="en-US"/>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431</TotalTime>
  <Words>633</Words>
  <Application>Microsoft Office PowerPoint</Application>
  <PresentationFormat>如螢幕大小 (4:3)</PresentationFormat>
  <Paragraphs>89</Paragraphs>
  <Slides>22</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华文楷体</vt:lpstr>
      <vt:lpstr>微軟正黑體</vt:lpstr>
      <vt:lpstr>新細明體</vt:lpstr>
      <vt:lpstr>Arial</vt:lpstr>
      <vt:lpstr>Calibri</vt:lpstr>
      <vt:lpstr>Cambria</vt:lpstr>
      <vt:lpstr>Maiandra GD</vt:lpstr>
      <vt:lpstr>Wingdings 2</vt:lpstr>
      <vt:lpstr>龍騰四海</vt:lpstr>
      <vt:lpstr>同行萬里高中學生內地交流計劃 上海經濟發展與城市規劃探索之旅</vt:lpstr>
      <vt:lpstr>探究上海大學學生生活</vt:lpstr>
      <vt:lpstr>組員名單</vt:lpstr>
      <vt:lpstr>為甚麼選擇這項題目？(1)</vt:lpstr>
      <vt:lpstr>做這項題目前有甚麼準備？</vt:lpstr>
      <vt:lpstr>  在大學生活中大部份受訪大學生亦滿意自己在大學生活的狀況  </vt:lpstr>
      <vt:lpstr> 我們在問卷調查中得知受訪上海大學學生嘗試過翹 課的學生是一半有一半沒有 </vt:lpstr>
      <vt:lpstr> </vt:lpstr>
      <vt:lpstr> 問卷中絕大部份的受訪上海大學生翹課百分率不多於20至25%反映出翹課問題不太嚴重  </vt:lpstr>
      <vt:lpstr> 對於校園生活受訪上海大學生感到甚為有壓力 </vt:lpstr>
      <vt:lpstr> 令受訪上海大學學生帶來壓力的源頭是面對功課壓力 </vt:lpstr>
      <vt:lpstr> 受訪的上海大學學生對於能夠找到理想職業大致上亦十分有信心 </vt:lpstr>
      <vt:lpstr> 大部分受訪上海大學學生對於畢業後理想收入亦有信心 </vt:lpstr>
      <vt:lpstr>甚麼時候初戀?</vt:lpstr>
      <vt:lpstr> 受訪的上海大學學生一般對於婚前性行為能夠接受 </vt:lpstr>
      <vt:lpstr> 當受訪者提及到上海朋友對於婚前性行為的接受程度不相伯仲 </vt:lpstr>
      <vt:lpstr> 大部分受訪者亦認為上海社會對於婚前性行為的接受程度較高 </vt:lpstr>
      <vt:lpstr>問卷總結</vt:lpstr>
      <vt:lpstr>問卷反思</vt:lpstr>
      <vt:lpstr>進行時有什麼困難，完成題目後結果是否與預想的一樣?</vt:lpstr>
      <vt:lpstr>感想</vt:lpstr>
      <vt:lpstr>完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柯潔儀 </cp:lastModifiedBy>
  <cp:revision>51</cp:revision>
  <cp:lastPrinted>2016-12-19T01:13:27Z</cp:lastPrinted>
  <dcterms:created xsi:type="dcterms:W3CDTF">2016-12-12T13:27:36Z</dcterms:created>
  <dcterms:modified xsi:type="dcterms:W3CDTF">2016-12-19T01:13:43Z</dcterms:modified>
</cp:coreProperties>
</file>