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8" r:id="rId3"/>
    <p:sldId id="286" r:id="rId4"/>
    <p:sldId id="287" r:id="rId5"/>
    <p:sldId id="277" r:id="rId6"/>
    <p:sldId id="274" r:id="rId7"/>
    <p:sldId id="275" r:id="rId8"/>
    <p:sldId id="276" r:id="rId9"/>
    <p:sldId id="271" r:id="rId10"/>
    <p:sldId id="272" r:id="rId11"/>
    <p:sldId id="273" r:id="rId12"/>
    <p:sldId id="278" r:id="rId13"/>
    <p:sldId id="279" r:id="rId14"/>
    <p:sldId id="289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AAF"/>
    <a:srgbClr val="4754D5"/>
    <a:srgbClr val="5C73E7"/>
    <a:srgbClr val="3238AA"/>
    <a:srgbClr val="4957D1"/>
    <a:srgbClr val="677AE8"/>
    <a:srgbClr val="8199F1"/>
    <a:srgbClr val="F66218"/>
    <a:srgbClr val="9DCAAD"/>
    <a:srgbClr val="FFFE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66" y="264"/>
      </p:cViewPr>
      <p:guideLst>
        <p:guide orient="horz" pos="218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2018/12/10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26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2018/12/10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646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11300" y="1503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73300" y="3932238"/>
            <a:ext cx="7632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137E-057F-490F-90A2-B87AB8FB8F60}" type="datetimeFigureOut">
              <a:rPr lang="zh-CN" altLang="en-US" smtClean="0"/>
              <a:t>2018/12/10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6400-144F-4930-A314-33A28FA73F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137E-057F-490F-90A2-B87AB8FB8F60}" type="datetimeFigureOut">
              <a:rPr lang="zh-CN" altLang="en-US" smtClean="0"/>
              <a:t>2018/12/10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6400-144F-4930-A314-33A28FA73F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663164"/>
            <a:ext cx="10539558" cy="2852737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3542889"/>
            <a:ext cx="10539558" cy="1500187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137E-057F-490F-90A2-B87AB8FB8F60}" type="datetimeFigureOut">
              <a:rPr lang="zh-CN" altLang="en-US" smtClean="0"/>
              <a:t>2018/12/10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6400-144F-4930-A314-33A28FA73F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137E-057F-490F-90A2-B87AB8FB8F60}" type="datetimeFigureOut">
              <a:rPr lang="zh-CN" altLang="en-US" smtClean="0"/>
              <a:t>2018/12/10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6400-144F-4930-A314-33A28FA73F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137E-057F-490F-90A2-B87AB8FB8F60}" type="datetimeFigureOut">
              <a:rPr lang="zh-CN" altLang="en-US" smtClean="0"/>
              <a:t>2018/12/10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6400-144F-4930-A314-33A28FA73F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E137E-057F-490F-90A2-B87AB8FB8F60}" type="datetimeFigureOut">
              <a:rPr lang="zh-CN" altLang="en-US" smtClean="0"/>
              <a:t>2018/12/10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F6400-144F-4930-A314-33A28FA73F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 smtClean="0">
                <a:solidFill>
                  <a:schemeClr val="bg1"/>
                </a:solidFill>
              </a:rPr>
              <a:t>上海經濟發展與城市規劃探索之旅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971800" y="3856038"/>
            <a:ext cx="6286500" cy="1655762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微軟正黑體 Light" panose="020B0304030504040204" charset="-120"/>
                <a:ea typeface="微軟正黑體 Light" panose="020B0304030504040204" charset="-120"/>
                <a:sym typeface="+mn-ea"/>
              </a:rPr>
              <a:t>上海是否一個適合居住的城市</a:t>
            </a:r>
            <a:endParaRPr lang="zh-CN" altLang="en-US" sz="3600" dirty="0" smtClean="0">
              <a:solidFill>
                <a:schemeClr val="bg1"/>
              </a:solidFill>
            </a:endParaRPr>
          </a:p>
          <a:p>
            <a:endParaRPr lang="zh-CN" altLang="en-US" sz="3600" dirty="0">
              <a:solidFill>
                <a:srgbClr val="FFFEC6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89200" y="3771900"/>
            <a:ext cx="7213600" cy="0"/>
          </a:xfrm>
          <a:prstGeom prst="line">
            <a:avLst/>
          </a:prstGeom>
          <a:ln w="3175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自然環境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>
                <a:solidFill>
                  <a:schemeClr val="bg1"/>
                </a:solidFill>
                <a:latin typeface="+mn-ea"/>
                <a:cs typeface="+mn-ea"/>
              </a:rPr>
              <a:t>全市面積6340.5平方公里</a:t>
            </a:r>
          </a:p>
          <a:p>
            <a:r>
              <a:rPr lang="en-US" sz="2500">
                <a:solidFill>
                  <a:schemeClr val="bg1"/>
                </a:solidFill>
                <a:latin typeface="+mn-ea"/>
                <a:cs typeface="+mn-ea"/>
              </a:rPr>
              <a:t>地處東南沿海，位於西太平洋颱風行經路線上，每年夏天和初秋時節常會有來自太平洋上的熱帶氣旋過境或影響，造成大風、高潮及暴雨</a:t>
            </a:r>
          </a:p>
          <a:p>
            <a:r>
              <a:rPr lang="zh-CN" altLang="en-US" sz="2500">
                <a:solidFill>
                  <a:schemeClr val="bg1"/>
                </a:solidFill>
                <a:latin typeface="+mn-ea"/>
                <a:cs typeface="+mn-ea"/>
              </a:rPr>
              <a:t>由於大量人口湧入，造成許多的污染，現在逐漸改善</a:t>
            </a:r>
          </a:p>
          <a:p>
            <a:r>
              <a:rPr lang="zh-CN" altLang="en-US" sz="2500">
                <a:solidFill>
                  <a:schemeClr val="bg1"/>
                </a:solidFill>
                <a:latin typeface="+mn-ea"/>
                <a:cs typeface="+mn-ea"/>
              </a:rPr>
              <a:t>上海的氣候類型屬於亞熱帶季風氣候，四季分明，日照充分，雨量充沛。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人文環境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500">
                <a:solidFill>
                  <a:schemeClr val="bg1"/>
                </a:solidFill>
                <a:latin typeface="+mn-ea"/>
              </a:rPr>
              <a:t>在中國地位十分重要，中國的金融中心</a:t>
            </a:r>
          </a:p>
          <a:p>
            <a:r>
              <a:rPr lang="zh-CN" altLang="en-US" sz="2500">
                <a:solidFill>
                  <a:schemeClr val="bg1"/>
                </a:solidFill>
                <a:latin typeface="+mn-ea"/>
              </a:rPr>
              <a:t>擁有許多現代建築</a:t>
            </a:r>
          </a:p>
          <a:p>
            <a:r>
              <a:rPr lang="zh-CN" altLang="en-US" sz="2500">
                <a:solidFill>
                  <a:schemeClr val="bg1"/>
                </a:solidFill>
                <a:latin typeface="+mn-ea"/>
              </a:rPr>
              <a:t>建築古跡保留情況良好</a:t>
            </a:r>
          </a:p>
          <a:p>
            <a:r>
              <a:rPr lang="zh-CN" altLang="en-US" sz="2500">
                <a:solidFill>
                  <a:schemeClr val="bg1"/>
                </a:solidFill>
                <a:latin typeface="+mn-ea"/>
              </a:rPr>
              <a:t>當地衛生較好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985" y="1210310"/>
            <a:ext cx="3726815" cy="49676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/>
              <a:t>總結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500">
                <a:solidFill>
                  <a:schemeClr val="bg1"/>
                </a:solidFill>
                <a:latin typeface="+mn-ea"/>
                <a:cs typeface="+mn-ea"/>
              </a:rPr>
              <a:t>總結而言，上海是一個適合居住的城市，雖然並不是處處完美，像是當地人民都比較冷漠，空氣沒那麼好</a:t>
            </a:r>
            <a:r>
              <a:rPr lang="en-US" altLang="zh-CN" sz="2500">
                <a:solidFill>
                  <a:schemeClr val="bg1"/>
                </a:solidFill>
                <a:latin typeface="+mn-ea"/>
                <a:cs typeface="+mn-ea"/>
              </a:rPr>
              <a:t>...</a:t>
            </a:r>
            <a:r>
              <a:rPr lang="zh-CN" altLang="en-US" sz="2500">
                <a:solidFill>
                  <a:schemeClr val="bg1"/>
                </a:solidFill>
                <a:latin typeface="+mn-ea"/>
                <a:cs typeface="+mn-ea"/>
              </a:rPr>
              <a:t>但是它的優點足以蓋過缺點，上海的城市規劃良好，居住舒適，環境也不算差，身為中國重要的金融中心，創造出許多的機遇給人們打拼，衣食住行四方面結合來看亦超越了中國許多的地方，加上上海的缺點也在慢慢改進，結根據以上所述，我們認為上海是一個適合居住的城市。</a:t>
            </a:r>
            <a:endParaRPr lang="en-US" altLang="zh-CN" sz="2500">
              <a:solidFill>
                <a:schemeClr val="bg1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/>
              <a:t>謝謝大家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/>
              <a:t>居住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50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由於上海面積十分大，所以分開了不同區域,每一個</a:t>
            </a:r>
            <a:r>
              <a:rPr lang="ja-JP" sz="250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區域</a:t>
            </a:r>
            <a:r>
              <a:rPr lang="ja-JP" altLang="en-US" sz="250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的租金也不同。 </a:t>
            </a:r>
            <a:endParaRPr lang="en-US" sz="250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ja-JP" altLang="en-US" sz="250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就以所圈的地方爲例，</a:t>
            </a:r>
            <a:r>
              <a:rPr lang="zh-CN" altLang="ja-JP" sz="250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那</a:t>
            </a:r>
            <a:r>
              <a:rPr lang="ja-JP" altLang="en-US" sz="250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裏就是上海房租最貴的地段。</a:t>
            </a:r>
            <a:endParaRPr lang="ja-JP" altLang="en-US" sz="25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ja-JP" altLang="en-US" sz="250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當地人表示，哪裏租金要RMB9000-15000，更貴的更是&gt;rmb20000</a:t>
            </a:r>
            <a:r>
              <a:rPr lang="zh-CN" altLang="ja-JP" sz="250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。</a:t>
            </a:r>
            <a:endParaRPr lang="ja-JP" altLang="en-US" sz="25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ja-JP" altLang="en-US" sz="250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一些比較市區外圍的房租較平衹需大約RMB5000-7000</a:t>
            </a:r>
            <a:r>
              <a:rPr lang="zh-CN" altLang="ja-JP" sz="250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。</a:t>
            </a:r>
            <a:endParaRPr lang="ja-JP" altLang="en-US">
              <a:latin typeface="+mn-ea"/>
              <a:cs typeface="+mn-ea"/>
            </a:endParaRPr>
          </a:p>
          <a:p>
            <a:endParaRPr lang="en-US">
              <a:latin typeface="+mn-ea"/>
              <a:cs typeface="+mn-ea"/>
            </a:endParaRPr>
          </a:p>
        </p:txBody>
      </p:sp>
      <p:pic>
        <p:nvPicPr>
          <p:cNvPr id="25" name="Picture 25" descr="A close up of a map&#10;&#10;Description generated with high confidence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7655" y="3634105"/>
            <a:ext cx="3446145" cy="25431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500">
                <a:solidFill>
                  <a:schemeClr val="bg1"/>
                </a:solidFill>
                <a:latin typeface="+mn-ea"/>
                <a:sym typeface="+mn-ea"/>
              </a:rPr>
              <a:t>當然，租房不是在上海的唯一居住方法。自建房屋也是一種可行性。</a:t>
            </a:r>
          </a:p>
          <a:p>
            <a:r>
              <a:rPr lang="ja-JP" altLang="en-US" sz="2500">
                <a:solidFill>
                  <a:schemeClr val="bg1"/>
                </a:solidFill>
                <a:latin typeface="+mn-ea"/>
                <a:sym typeface="+mn-ea"/>
              </a:rPr>
              <a:t>上海自建房屋，一般由鄉政府頒發的是鄉鎮產權，只能居住，不能買賣。</a:t>
            </a:r>
            <a:endParaRPr lang="en-US" sz="2500">
              <a:latin typeface="+mn-ea"/>
            </a:endParaRPr>
          </a:p>
          <a:p>
            <a:endParaRPr lang="ja-JP" altLang="en-US" sz="2500">
              <a:solidFill>
                <a:schemeClr val="bg1"/>
              </a:solidFill>
              <a:latin typeface="+mn-ea"/>
              <a:sym typeface="+mn-ea"/>
            </a:endParaRPr>
          </a:p>
        </p:txBody>
      </p:sp>
      <p:pic>
        <p:nvPicPr>
          <p:cNvPr id="9" name="Picture 9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0615" y="3292475"/>
            <a:ext cx="2623185" cy="28848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/>
              <a:t>交通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>
                <a:sym typeface="+mn-ea"/>
              </a:rPr>
              <a:t>公共交通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K" altLang="en-US" sz="2500">
                <a:solidFill>
                  <a:schemeClr val="bg1"/>
                </a:solidFill>
                <a:latin typeface="+mn-ea"/>
                <a:cs typeface="+mn-ea"/>
              </a:rPr>
              <a:t>上海建有發達的城市公共交通系統。上海公共汽車線路達</a:t>
            </a:r>
            <a:r>
              <a:rPr lang="en-US" altLang="zh-HK" sz="2500">
                <a:solidFill>
                  <a:schemeClr val="bg1"/>
                </a:solidFill>
                <a:latin typeface="+mn-ea"/>
                <a:cs typeface="+mn-ea"/>
              </a:rPr>
              <a:t>1350</a:t>
            </a:r>
            <a:r>
              <a:rPr lang="zh-HK" altLang="en-US" sz="2500">
                <a:solidFill>
                  <a:schemeClr val="bg1"/>
                </a:solidFill>
                <a:latin typeface="+mn-ea"/>
                <a:cs typeface="+mn-ea"/>
              </a:rPr>
              <a:t>條，營運車輛</a:t>
            </a:r>
            <a:r>
              <a:rPr lang="en-US" altLang="zh-HK" sz="2500">
                <a:solidFill>
                  <a:schemeClr val="bg1"/>
                </a:solidFill>
                <a:latin typeface="+mn-ea"/>
                <a:cs typeface="+mn-ea"/>
              </a:rPr>
              <a:t>1.8</a:t>
            </a:r>
            <a:r>
              <a:rPr lang="zh-HK" altLang="en-US" sz="2500">
                <a:solidFill>
                  <a:schemeClr val="bg1"/>
                </a:solidFill>
                <a:latin typeface="+mn-ea"/>
                <a:cs typeface="+mn-ea"/>
              </a:rPr>
              <a:t>萬多輛，日均客運量約</a:t>
            </a:r>
            <a:r>
              <a:rPr lang="en-US" altLang="zh-HK" sz="2500">
                <a:solidFill>
                  <a:schemeClr val="bg1"/>
                </a:solidFill>
                <a:latin typeface="+mn-ea"/>
                <a:cs typeface="+mn-ea"/>
              </a:rPr>
              <a:t>780</a:t>
            </a:r>
            <a:r>
              <a:rPr lang="zh-HK" altLang="en-US" sz="2500">
                <a:solidFill>
                  <a:schemeClr val="bg1"/>
                </a:solidFill>
                <a:latin typeface="+mn-ea"/>
                <a:cs typeface="+mn-ea"/>
              </a:rPr>
              <a:t>萬人次，承擔著</a:t>
            </a:r>
            <a:r>
              <a:rPr lang="en-US" altLang="zh-HK" sz="2500">
                <a:solidFill>
                  <a:schemeClr val="bg1"/>
                </a:solidFill>
                <a:latin typeface="+mn-ea"/>
                <a:cs typeface="+mn-ea"/>
              </a:rPr>
              <a:t>55%</a:t>
            </a:r>
            <a:r>
              <a:rPr lang="zh-HK" altLang="en-US" sz="2500">
                <a:solidFill>
                  <a:schemeClr val="bg1"/>
                </a:solidFill>
                <a:latin typeface="+mn-ea"/>
                <a:cs typeface="+mn-ea"/>
              </a:rPr>
              <a:t>的市域公共客運量，是世界上公車線路最多的城市之一。</a:t>
            </a:r>
          </a:p>
          <a:p>
            <a:r>
              <a:rPr lang="zh-HK" altLang="en-US" sz="2500">
                <a:solidFill>
                  <a:schemeClr val="bg1"/>
                </a:solidFill>
                <a:latin typeface="+mn-ea"/>
                <a:cs typeface="+mn-ea"/>
              </a:rPr>
              <a:t>出租車是城市公共交通的重要組成部分。</a:t>
            </a:r>
          </a:p>
          <a:p>
            <a:r>
              <a:rPr lang="zh-HK" altLang="en-US" sz="2500">
                <a:solidFill>
                  <a:schemeClr val="bg1"/>
                </a:solidFill>
                <a:latin typeface="+mn-ea"/>
                <a:cs typeface="+mn-ea"/>
              </a:rPr>
              <a:t>上海地鐵</a:t>
            </a:r>
            <a:r>
              <a:rPr lang="en-US" altLang="zh-HK" sz="2500">
                <a:solidFill>
                  <a:schemeClr val="bg1"/>
                </a:solidFill>
                <a:latin typeface="+mn-ea"/>
                <a:cs typeface="+mn-ea"/>
              </a:rPr>
              <a:t>(</a:t>
            </a:r>
            <a:r>
              <a:rPr lang="zh-HK" altLang="en-US" sz="2500">
                <a:solidFill>
                  <a:schemeClr val="bg1"/>
                </a:solidFill>
                <a:latin typeface="+mn-ea"/>
                <a:cs typeface="+mn-ea"/>
              </a:rPr>
              <a:t>軌道交通</a:t>
            </a:r>
            <a:r>
              <a:rPr lang="en-US" altLang="zh-HK" sz="2500">
                <a:solidFill>
                  <a:schemeClr val="bg1"/>
                </a:solidFill>
                <a:latin typeface="+mn-ea"/>
                <a:cs typeface="+mn-ea"/>
              </a:rPr>
              <a:t>)</a:t>
            </a:r>
            <a:r>
              <a:rPr lang="zh-HK" altLang="en-US" sz="2500">
                <a:solidFill>
                  <a:schemeClr val="bg1"/>
                </a:solidFill>
                <a:latin typeface="+mn-ea"/>
                <a:cs typeface="+mn-ea"/>
              </a:rPr>
              <a:t>擁有全國最長里程的線路網，目前有</a:t>
            </a:r>
            <a:r>
              <a:rPr lang="en-US" altLang="zh-HK" sz="2500">
                <a:solidFill>
                  <a:schemeClr val="bg1"/>
                </a:solidFill>
                <a:latin typeface="+mn-ea"/>
                <a:cs typeface="+mn-ea"/>
              </a:rPr>
              <a:t>14</a:t>
            </a:r>
            <a:r>
              <a:rPr lang="zh-HK" altLang="en-US" sz="2500">
                <a:solidFill>
                  <a:schemeClr val="bg1"/>
                </a:solidFill>
                <a:latin typeface="+mn-ea"/>
                <a:cs typeface="+mn-ea"/>
              </a:rPr>
              <a:t>條地鐵及輕軌線路和</a:t>
            </a:r>
            <a:r>
              <a:rPr lang="en-US" altLang="zh-HK" sz="2500">
                <a:solidFill>
                  <a:schemeClr val="bg1"/>
                </a:solidFill>
                <a:latin typeface="+mn-ea"/>
                <a:cs typeface="+mn-ea"/>
              </a:rPr>
              <a:t>1</a:t>
            </a:r>
            <a:r>
              <a:rPr lang="zh-HK" altLang="en-US" sz="2500">
                <a:solidFill>
                  <a:schemeClr val="bg1"/>
                </a:solidFill>
                <a:latin typeface="+mn-ea"/>
                <a:cs typeface="+mn-ea"/>
              </a:rPr>
              <a:t>條磁懸浮線，營業里程</a:t>
            </a:r>
            <a:r>
              <a:rPr lang="en-US" altLang="zh-HK" sz="2500">
                <a:solidFill>
                  <a:schemeClr val="bg1"/>
                </a:solidFill>
                <a:latin typeface="+mn-ea"/>
                <a:cs typeface="+mn-ea"/>
              </a:rPr>
              <a:t>446</a:t>
            </a:r>
            <a:r>
              <a:rPr lang="zh-HK" altLang="en-US" sz="2500">
                <a:solidFill>
                  <a:schemeClr val="bg1"/>
                </a:solidFill>
                <a:latin typeface="+mn-ea"/>
                <a:cs typeface="+mn-ea"/>
              </a:rPr>
              <a:t>公里。</a:t>
            </a:r>
          </a:p>
          <a:p>
            <a:r>
              <a:rPr lang="en-US" altLang="zh-HK" sz="2500">
                <a:solidFill>
                  <a:schemeClr val="bg1"/>
                </a:solidFill>
                <a:latin typeface="+mn-ea"/>
                <a:cs typeface="+mn-ea"/>
              </a:rPr>
              <a:t>2010</a:t>
            </a:r>
            <a:r>
              <a:rPr lang="zh-HK" altLang="en-US" sz="2500">
                <a:solidFill>
                  <a:schemeClr val="bg1"/>
                </a:solidFill>
                <a:latin typeface="+mn-ea"/>
                <a:cs typeface="+mn-ea"/>
              </a:rPr>
              <a:t>年日均客運量約</a:t>
            </a:r>
            <a:r>
              <a:rPr lang="en-US" altLang="zh-HK" sz="2500">
                <a:solidFill>
                  <a:schemeClr val="bg1"/>
                </a:solidFill>
                <a:latin typeface="+mn-ea"/>
                <a:cs typeface="+mn-ea"/>
              </a:rPr>
              <a:t>400</a:t>
            </a:r>
            <a:r>
              <a:rPr lang="zh-HK" altLang="en-US" sz="2500">
                <a:solidFill>
                  <a:schemeClr val="bg1"/>
                </a:solidFill>
                <a:latin typeface="+mn-ea"/>
                <a:cs typeface="+mn-ea"/>
              </a:rPr>
              <a:t>萬人次，佔市域公共客運總量偽</a:t>
            </a:r>
            <a:r>
              <a:rPr lang="en-US" altLang="zh-HK" sz="2500">
                <a:solidFill>
                  <a:schemeClr val="bg1"/>
                </a:solidFill>
                <a:latin typeface="+mn-ea"/>
                <a:cs typeface="+mn-ea"/>
              </a:rPr>
              <a:t>20%</a:t>
            </a:r>
            <a:r>
              <a:rPr lang="zh-HK" altLang="en-US" sz="2500">
                <a:solidFill>
                  <a:schemeClr val="bg1"/>
                </a:solidFill>
                <a:latin typeface="+mn-ea"/>
                <a:cs typeface="+mn-ea"/>
              </a:rPr>
              <a:t>。</a:t>
            </a:r>
            <a:endParaRPr lang="zh-HK" altLang="en-US">
              <a:solidFill>
                <a:schemeClr val="bg1"/>
              </a:solidFill>
              <a:latin typeface="+mn-ea"/>
              <a:cs typeface="+mn-ea"/>
            </a:endParaRPr>
          </a:p>
          <a:p>
            <a:endParaRPr lang="zh-HK" altLang="en-US">
              <a:solidFill>
                <a:schemeClr val="bg1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en-US">
                <a:sym typeface="+mn-ea"/>
              </a:rPr>
              <a:t>交通優惠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zh-HK" altLang="en-US">
                <a:solidFill>
                  <a:schemeClr val="bg1"/>
                </a:solidFill>
                <a:latin typeface="+mn-ea"/>
                <a:cs typeface="+mn-ea"/>
              </a:rPr>
              <a:t>磁浮：使用公共交通卡乘坐磁浮列車享受普通艙</a:t>
            </a:r>
            <a:r>
              <a:rPr lang="en-US" altLang="zh-HK">
                <a:solidFill>
                  <a:schemeClr val="bg1"/>
                </a:solidFill>
                <a:latin typeface="+mn-ea"/>
                <a:cs typeface="+mn-ea"/>
              </a:rPr>
              <a:t>40</a:t>
            </a:r>
            <a:r>
              <a:rPr lang="zh-HK" altLang="en-US">
                <a:solidFill>
                  <a:schemeClr val="bg1"/>
                </a:solidFill>
                <a:latin typeface="+mn-ea"/>
                <a:cs typeface="+mn-ea"/>
              </a:rPr>
              <a:t>元的優惠票價。</a:t>
            </a:r>
          </a:p>
          <a:p>
            <a:pPr fontAlgn="base">
              <a:lnSpc>
                <a:spcPct val="100000"/>
              </a:lnSpc>
            </a:pPr>
            <a:r>
              <a:rPr lang="zh-HK" altLang="en-US">
                <a:solidFill>
                  <a:schemeClr val="bg1"/>
                </a:solidFill>
                <a:latin typeface="+mn-ea"/>
                <a:cs typeface="+mn-ea"/>
              </a:rPr>
              <a:t>公交：在乘坐公交或軌道交通刷卡後</a:t>
            </a:r>
            <a:r>
              <a:rPr lang="en-US" altLang="zh-HK">
                <a:solidFill>
                  <a:schemeClr val="bg1"/>
                </a:solidFill>
                <a:latin typeface="+mn-ea"/>
                <a:cs typeface="+mn-ea"/>
              </a:rPr>
              <a:t>120</a:t>
            </a:r>
            <a:r>
              <a:rPr lang="zh-HK" altLang="en-US">
                <a:solidFill>
                  <a:schemeClr val="bg1"/>
                </a:solidFill>
                <a:latin typeface="+mn-ea"/>
                <a:cs typeface="+mn-ea"/>
              </a:rPr>
              <a:t>分鐘內換乘公交或軌道交通的，優惠</a:t>
            </a:r>
            <a:r>
              <a:rPr lang="en-US" altLang="zh-HK">
                <a:solidFill>
                  <a:schemeClr val="bg1"/>
                </a:solidFill>
                <a:latin typeface="+mn-ea"/>
                <a:cs typeface="+mn-ea"/>
              </a:rPr>
              <a:t>1</a:t>
            </a:r>
            <a:r>
              <a:rPr lang="zh-HK" altLang="en-US">
                <a:solidFill>
                  <a:schemeClr val="bg1"/>
                </a:solidFill>
                <a:latin typeface="+mn-ea"/>
                <a:cs typeface="+mn-ea"/>
              </a:rPr>
              <a:t>元；但軌道交通換乘軌道交通和磁浮線、旅遊線、機場線以及部分社區巴士不參與優惠。公交換乘軌道交通，以軌道交通進站時間判斷，軌道交通換乘公交，以軌道交通出站時間判斷。</a:t>
            </a:r>
          </a:p>
          <a:p>
            <a:pPr fontAlgn="base">
              <a:lnSpc>
                <a:spcPct val="100000"/>
              </a:lnSpc>
            </a:pPr>
            <a:r>
              <a:rPr lang="zh-HK" altLang="en-US">
                <a:solidFill>
                  <a:schemeClr val="bg1"/>
                </a:solidFill>
                <a:latin typeface="+mn-ea"/>
                <a:cs typeface="+mn-ea"/>
              </a:rPr>
              <a:t>軌道交通：當月軌道交通消費滿</a:t>
            </a:r>
            <a:r>
              <a:rPr lang="en-US" altLang="zh-HK">
                <a:solidFill>
                  <a:schemeClr val="bg1"/>
                </a:solidFill>
                <a:latin typeface="+mn-ea"/>
                <a:cs typeface="+mn-ea"/>
              </a:rPr>
              <a:t>70</a:t>
            </a:r>
            <a:r>
              <a:rPr lang="zh-HK" altLang="en-US">
                <a:solidFill>
                  <a:schemeClr val="bg1"/>
                </a:solidFill>
                <a:latin typeface="+mn-ea"/>
                <a:cs typeface="+mn-ea"/>
              </a:rPr>
              <a:t>元，當月剩餘時間乘坐軌道交通享受</a:t>
            </a:r>
            <a:r>
              <a:rPr lang="en-US" altLang="zh-HK">
                <a:solidFill>
                  <a:schemeClr val="bg1"/>
                </a:solidFill>
                <a:latin typeface="+mn-ea"/>
                <a:cs typeface="+mn-ea"/>
              </a:rPr>
              <a:t>9</a:t>
            </a:r>
            <a:r>
              <a:rPr lang="zh-HK" altLang="en-US">
                <a:solidFill>
                  <a:schemeClr val="bg1"/>
                </a:solidFill>
                <a:latin typeface="+mn-ea"/>
                <a:cs typeface="+mn-ea"/>
              </a:rPr>
              <a:t>折優惠；如果符合公交換乘優惠條件，可以疊加享受，疊加程式為先優惠</a:t>
            </a:r>
            <a:r>
              <a:rPr lang="en-US" altLang="zh-HK">
                <a:solidFill>
                  <a:schemeClr val="bg1"/>
                </a:solidFill>
                <a:latin typeface="+mn-ea"/>
                <a:cs typeface="+mn-ea"/>
              </a:rPr>
              <a:t>1</a:t>
            </a:r>
            <a:r>
              <a:rPr lang="zh-HK" altLang="en-US">
                <a:solidFill>
                  <a:schemeClr val="bg1"/>
                </a:solidFill>
                <a:latin typeface="+mn-ea"/>
                <a:cs typeface="+mn-ea"/>
              </a:rPr>
              <a:t>元，再將優惠後的價格打</a:t>
            </a:r>
            <a:r>
              <a:rPr lang="en-US" altLang="zh-HK">
                <a:solidFill>
                  <a:schemeClr val="bg1"/>
                </a:solidFill>
                <a:latin typeface="+mn-ea"/>
                <a:cs typeface="+mn-ea"/>
              </a:rPr>
              <a:t>9</a:t>
            </a:r>
            <a:r>
              <a:rPr lang="zh-HK" altLang="en-US">
                <a:solidFill>
                  <a:schemeClr val="bg1"/>
                </a:solidFill>
                <a:latin typeface="+mn-ea"/>
                <a:cs typeface="+mn-ea"/>
              </a:rPr>
              <a:t>折。此外，在上海火車站和虹橋</a:t>
            </a:r>
            <a:r>
              <a:rPr lang="en-US" altLang="zh-HK">
                <a:solidFill>
                  <a:schemeClr val="bg1"/>
                </a:solidFill>
                <a:latin typeface="+mn-ea"/>
                <a:cs typeface="+mn-ea"/>
              </a:rPr>
              <a:t>2</a:t>
            </a:r>
            <a:r>
              <a:rPr lang="zh-HK" altLang="en-US">
                <a:solidFill>
                  <a:schemeClr val="bg1"/>
                </a:solidFill>
                <a:latin typeface="+mn-ea"/>
                <a:cs typeface="+mn-ea"/>
              </a:rPr>
              <a:t>號航站樓站可以享受出站換乘、里程連續計算的政策。</a:t>
            </a:r>
          </a:p>
          <a:p>
            <a:endParaRPr lang="zh-HK" altLang="en-US">
              <a:latin typeface="+mn-ea"/>
              <a:cs typeface="+mn-ea"/>
            </a:endParaRPr>
          </a:p>
          <a:p>
            <a:endParaRPr lang="en-US"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en-US">
                <a:sym typeface="+mn-ea"/>
              </a:rPr>
              <a:t>公路網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K" altLang="en-US" sz="2500">
                <a:solidFill>
                  <a:schemeClr val="bg1"/>
                </a:solidFill>
                <a:latin typeface="+mn-ea"/>
              </a:rPr>
              <a:t>依據規劃，上海市區主幹道採用三縱三橫規劃，這些主幹道將逐步成為機動車專用道，禁止非機動車和二輪摩托車通行。</a:t>
            </a:r>
            <a:endParaRPr lang="en-US" altLang="zh-HK" sz="2500">
              <a:solidFill>
                <a:schemeClr val="bg1"/>
              </a:solidFill>
              <a:latin typeface="+mn-ea"/>
            </a:endParaRPr>
          </a:p>
          <a:p>
            <a:r>
              <a:rPr lang="zh-HK" altLang="en-US" sz="2500">
                <a:solidFill>
                  <a:schemeClr val="bg1"/>
                </a:solidFill>
                <a:latin typeface="+mn-ea"/>
              </a:rPr>
              <a:t>上海比較多高速公路，高速公路也比較暢通。</a:t>
            </a:r>
            <a:endParaRPr lang="en-US" altLang="zh-HK" sz="2500">
              <a:solidFill>
                <a:schemeClr val="bg1"/>
              </a:solidFill>
              <a:latin typeface="+mn-ea"/>
            </a:endParaRPr>
          </a:p>
          <a:p>
            <a:endParaRPr lang="zh-HK" altLang="en-US">
              <a:latin typeface="+mn-ea"/>
            </a:endParaRPr>
          </a:p>
          <a:p>
            <a:endParaRPr lang="en-US">
              <a:latin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/>
              <a:t>環境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细字体">
      <a:majorFont>
        <a:latin typeface="Segoe UI Light"/>
        <a:ea typeface="微软雅黑"/>
        <a:cs typeface=""/>
      </a:majorFont>
      <a:minorFont>
        <a:latin typeface="Segoe U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611</Words>
  <Application>Microsoft Office PowerPoint</Application>
  <PresentationFormat>寬螢幕</PresentationFormat>
  <Paragraphs>36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2" baseType="lpstr">
      <vt:lpstr>微软雅黑</vt:lpstr>
      <vt:lpstr>宋体</vt:lpstr>
      <vt:lpstr>微軟正黑體 Light</vt:lpstr>
      <vt:lpstr>Arial</vt:lpstr>
      <vt:lpstr>Calibri</vt:lpstr>
      <vt:lpstr>Segoe UI</vt:lpstr>
      <vt:lpstr>Segoe UI Light</vt:lpstr>
      <vt:lpstr>Office 主题</vt:lpstr>
      <vt:lpstr>上海經濟發展與城市規劃探索之旅</vt:lpstr>
      <vt:lpstr>居住</vt:lpstr>
      <vt:lpstr>PowerPoint 簡報</vt:lpstr>
      <vt:lpstr>PowerPoint 簡報</vt:lpstr>
      <vt:lpstr>交通</vt:lpstr>
      <vt:lpstr>公共交通</vt:lpstr>
      <vt:lpstr>交通優惠</vt:lpstr>
      <vt:lpstr>公路網</vt:lpstr>
      <vt:lpstr>環境</vt:lpstr>
      <vt:lpstr>自然環境</vt:lpstr>
      <vt:lpstr>人文環境</vt:lpstr>
      <vt:lpstr>總結</vt:lpstr>
      <vt:lpstr>PowerPoint 簡報</vt:lpstr>
      <vt:lpstr>謝謝大家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AnnJo</dc:creator>
  <cp:lastModifiedBy>劉哲鋒 </cp:lastModifiedBy>
  <cp:revision>64</cp:revision>
  <dcterms:created xsi:type="dcterms:W3CDTF">2014-12-02T08:58:00Z</dcterms:created>
  <dcterms:modified xsi:type="dcterms:W3CDTF">2018-12-10T07:11:24Z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1033-10.2.0.5832</vt:lpwstr>
  </property>
</Properties>
</file>